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commentAuthors.xml" ContentType="application/vnd.openxmlformats-officedocument.presentationml.commentAuthors+xml"/>
  <Override PartName="/ppt/comments/comment1.xml" ContentType="application/vnd.openxmlformats-officedocument.presentationml.comment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1" r:id="rId6"/>
    <p:sldMasterId id="2147483675" r:id="rId7"/>
  </p:sldMasterIdLst>
  <p:notesMasterIdLst>
    <p:notesMasterId r:id="rId8"/>
  </p:notesMasterIdLst>
  <p:sldIdLst>
    <p:sldId id="256" r:id="rId9"/>
    <p:sldId id="257" r:id="rId10"/>
    <p:sldId id="270" r:id="rId23"/>
    <p:sldId id="274" r:id="rId34"/>
    <p:sldId id="262" r:id="rId15"/>
    <p:sldId id="267" r:id="rId20"/>
    <p:sldId id="266" r:id="rId19"/>
    <p:sldId id="268" r:id="rId21"/>
    <p:sldId id="269" r:id="rId22"/>
    <p:sldId id="271" r:id="rId24"/>
    <p:sldId id="272" r:id="rId25"/>
    <p:sldId id="273" r:id="rId26"/>
  </p:sldIdLst>
  <p:sldSz cy="6858000" cx="12191675"/>
  <p:notesSz cx="6858000" cy="9144000"/>
  <p:embeddedFontLst>
    <p:embeddedFont>
      <p:font typeface="Lato"/>
      <p:bold r:id="rId27"/>
      <p:boldItalic r:id="rId28"/>
    </p:embeddedFont>
    <p:embeddedFont>
      <p:font typeface="Poppins"/>
      <p:bold r:id="rId29"/>
      <p:boldItalic r:id="rId30"/>
    </p:embeddedFont>
    <p:embeddedFont>
      <p:font typeface="Google Sans"/>
      <p:bold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461">
          <p15:clr>
            <a:srgbClr val="747775"/>
          </p15:clr>
        </p15:guide>
      </p15:sldGuideLst>
    </p:ext>
    <p:ext uri="GoogleSlidesCustomDataVersion2">
      <go:slidesCustomData xmlns:go="http://customooxmlschemas.google.com/" r:id="rId33" roundtripDataSignature="AMtx7mi3vqB3id3MsIoU7EefVjzjmS0J2g=="/>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3" name="N.C. A&amp;T Landscape Architectur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6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5" Type="http://schemas.openxmlformats.org/officeDocument/2006/relationships/slide" Target="slides/slide5.xml"/><Relationship Id="rId19" Type="http://schemas.openxmlformats.org/officeDocument/2006/relationships/slide" Target="slides/slide7.xml"/><Relationship Id="rId20" Type="http://schemas.openxmlformats.org/officeDocument/2006/relationships/slide" Target="slides/slide6.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3.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font" Target="fonts/Lato-bold.fntdata"/><Relationship Id="rId28" Type="http://schemas.openxmlformats.org/officeDocument/2006/relationships/font" Target="fonts/Lato-boldItalic.fntdata"/><Relationship Id="rId29" Type="http://schemas.openxmlformats.org/officeDocument/2006/relationships/font" Target="fonts/Poppins-bold.fntdata"/><Relationship Id="rId30" Type="http://schemas.openxmlformats.org/officeDocument/2006/relationships/font" Target="fonts/Poppins-boldItalic.fntdata"/><Relationship Id="rId31" Type="http://schemas.openxmlformats.org/officeDocument/2006/relationships/font" Target="fonts/GoogleSans-bold.fntdata"/><Relationship Id="rId32" Type="http://schemas.openxmlformats.org/officeDocument/2006/relationships/font" Target="fonts/GoogleSans-boldItalic.fntdata"/><Relationship Id="rId33" Type="http://customschemas.google.com/relationships/presentationmetadata" Target="metadata"/><Relationship Id="rId34"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22T13:44:00.340">
    <p:pos x="6000" y="0"/>
    <p:text>I need to rethink how we talk about pillars.  the systems is gateway comprised of ISLA, EMMA, Granted, AVA, so really just 4 pillars</p:text>
    <p:extLst>
      <p:ext uri="{C676402C-5697-4E1C-873F-D02D1690AC5C}">
        <p15:threadingInfo timeZoneBias="0"/>
      </p:ext>
      <p:ext uri="http://customooxmlschemas.google.com/">
        <go:slidesCustomData xmlns:go="http://customooxmlschemas.google.com/" commentPostId="AAACArypd_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h41b54b14a2c4f821_0_62:notes"/>
          <p:cNvSpPr/>
          <p:nvPr>
            <p:ph idx="2" type="sldImg"/>
          </p:nvPr>
        </p:nvSpPr>
        <p:spPr>
          <a:xfrm>
            <a:off x="4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h41b54b14a2c4f821_0_6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[OPENING REMARKS — PROF. HARRISON]</a:t>
            </a:r>
          </a:p>
          <a:p>
            <a:r>
              <a:t>Good morning, Provost Smith-Jackson. Thank you for making time to meet with us today.</a:t>
            </a:r>
          </a:p>
          <a:p/>
          <a:p>
            <a:r>
              <a:t>I am Chris Harrison, Lead Platform and Interface Architect for Aggie Gateway and Assistant Professor in CAES. Joining me is Charlie Hopper, ERP Database Specialist with the Small Farm Research and Innovation Center.</a:t>
            </a:r>
          </a:p>
          <a:p/>
          <a:p>
            <a:r>
              <a:t>Together, we are here to present Aggie Gateway: a sovereign, in-house digital ecosystem engineered specifically for North Carolina A&amp;T State University.</a:t>
            </a:r>
          </a:p>
          <a:p/>
          <a:p>
            <a:r>
              <a:t>Over the next 12 minutes, we will show you how this platform unifies student degree velocity, zero-cost professional licensure preparation, 3D living-lab visualization, and proactive R1 research team building into one unified institutional gateway—unlocking our enterprise ERP data for students, advisors, faculty, department chairs, and your executive team with zero vendor rent.</a:t>
            </a:r>
          </a:p>
        </p:txBody>
      </p:sp>
      <p:sp>
        <p:nvSpPr>
          <p:cNvPr id="214" name="Google Shape;214;h41b54b14a2c4f821_0_6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[THE HUMAN STORY — PROF. HARRISON]</a:t>
            </a:r>
          </a:p>
          <a:p>
            <a:r>
              <a:t>To understand why this platform is essential, let's look at a typical Tuesday morning on our campus.</a:t>
            </a:r>
          </a:p>
          <a:p/>
          <a:p>
            <a:r>
              <a:t>On the left is Jacob Thornton, an ambitious junior in Landscape Architecture. Jacob is balancing 16 credit hours across seven disconnected browser tabs: Canvas, DegreeWorks, Handshake, unverified spreadsheets, and external licensure prep sites demanding $600 to $900 out-of-pocket subscriptions. Jacob has zero proactive guidance connecting his daily coursework to career licensure.</a:t>
            </a:r>
          </a:p>
          <a:p/>
          <a:p>
            <a:r>
              <a:t>On the right is Dr. Angela Vance, Department Chair. Dr. Vance manages 75 advisees, signs dozens of paper prerequisite waivers, and faces an annual panic digging through emails for SACSCOC and LAAB accreditation artifacts while hunting for federal grants in total isolation.</a:t>
            </a:r>
          </a:p>
          <a:p/>
          <a:p>
            <a:r>
              <a:t>Both are brilliant Aggies. Both are trapped in administrative silos.</a:t>
            </a:r>
          </a:p>
        </p:txBody>
      </p:sp>
      <p:sp>
        <p:nvSpPr>
          <p:cNvPr id="220" name="Google Shape;220;p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9" name="Google Shape;309;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[THE 4 SOVEREIGN ENGINES — PROF. HARRISON]</a:t>
            </a:r>
          </a:p>
          <a:p>
            <a:r>
              <a:t>Aggie Gateway achieves this through a dual architecture: four modular, in-house engines that operate as powerful standalone tools for specialized work, but combine natively inside Aggie Gateway for a unified institutional experience.</a:t>
            </a:r>
          </a:p>
          <a:p/>
          <a:p>
            <a:r>
              <a:t>First, EMMA: our degree trajectory and supplemental studio classroom engine.</a:t>
            </a:r>
          </a:p>
          <a:p>
            <a:r>
              <a:t>Second, ISLA: our universal licensure exam prep and testing desk.</a:t>
            </a:r>
          </a:p>
          <a:p>
            <a:r>
              <a:t>Third, AVA: our 3D spatial digital twin and living lab GIS engine.</a:t>
            </a:r>
          </a:p>
          <a:p>
            <a:r>
              <a:t>Fourth, GRANTED: our proactive R1 research matchmaking and compliance engine.</a:t>
            </a:r>
          </a:p>
          <a:p/>
          <a:p>
            <a:r>
              <a:t>Because we own 100% of the IP, there is zero third-party software licensing, zero vendor lock-in, and total institutional agility to customize every tool for all 7 NC A&amp;T colleges.</a:t>
            </a:r>
          </a:p>
        </p:txBody>
      </p:sp>
      <p:sp>
        <p:nvSpPr>
          <p:cNvPr id="310" name="Google Shape;310;p7: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h41b54b14a2c4f821_0_17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8" name="Google Shape;408;h41b54b14a2c4f821_0_17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[PILLAR 2: ISLA — PROF. HARRISON &amp; CHARLIE HOPPER]</a:t>
            </a:r>
          </a:p>
          <a:p>
            <a:r>
              <a:t>[PROF. HARRISON]: Pillar 2 is ISLA, our Interactive Study and Licensure Assistant, coached by our Aggie bulldog mascot. ISLA solves one of the greatest equity barriers in higher education: professional licensure.</a:t>
            </a:r>
          </a:p>
          <a:p/>
          <a:p>
            <a:r>
              <a:t>Commercial test prep for exams like the LARE, FE/PE, NCLEX, or Praxis costs between $400 and $900 per student. Many of our students simply cannot afford these subscriptions, contributing to national disparities where fewer than 3% of licensed design professionals are African American.</a:t>
            </a:r>
          </a:p>
          <a:p/>
          <a:p>
            <a:r>
              <a:t>[CHARLIE HOPPER]: ISLA provides a universal testing desk natively inside Aggie Gateway at exactly zero student cost. It features SM-2 spaced repetition drills, 3D flashcards, and a full 180-minute Prometric exam simulator. Student pass rates and readiness heatmaps feed directly into department benchmark analytics.</a:t>
            </a:r>
          </a:p>
        </p:txBody>
      </p:sp>
      <p:sp>
        <p:nvSpPr>
          <p:cNvPr id="409" name="Google Shape;409;h41b54b14a2c4f821_0_179: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h41b54b14a2c4f821_0_19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h41b54b14a2c4f821_0_19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[PILLAR 1: EMMA — PROF. HARRISON]</a:t>
            </a:r>
          </a:p>
          <a:p>
            <a:r>
              <a:t>Pillar 1 is EMMA, our Experiential Major Mapping Assistant. EMMA replaces static curriculum checklists with dynamic, 4-year visual journey maps. </a:t>
            </a:r>
          </a:p>
          <a:p/>
          <a:p>
            <a:r>
              <a:t>We don't ask faculty to spend months manually entering curriculum. EMMA instantiates directly from existing syllabi and department rubrics, decomposing semester-long courses into transparent, 8-step micro-learning timelines. </a:t>
            </a:r>
          </a:p>
          <a:p/>
          <a:p>
            <a:r>
              <a:t>As students complete milestones, EMMA automatically tags their deliverables to professional accreditation criteria—whether LAAB for Landscape Architecture, ABET for Engineering, or SACSCOC institutional standards. What used to take chairs six months of panic before accreditation site visits is now harvested continuously throughout the semester.</a:t>
            </a:r>
          </a:p>
        </p:txBody>
      </p:sp>
      <p:sp>
        <p:nvSpPr>
          <p:cNvPr id="422" name="Google Shape;422;h41b54b14a2c4f821_0_19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h41b54b14a2c4f821_0_23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8" name="Google Shape;428;h41b54b14a2c4f821_0_23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[PILLAR 3: AVA — PROF. HARRISON]</a:t>
            </a:r>
          </a:p>
          <a:p>
            <a:r>
              <a:t>Pillar 3 is AVA, our Adaptive Visualization Assistant. Supported through USDA-NIFA capacity funding, AVA transforms our 492-acre campus and university farm into an interactive, browser-based 3D digital twin.</a:t>
            </a:r>
          </a:p>
          <a:p/>
          <a:p>
            <a:r>
              <a:t>Powered by CesiumJS, AVA streams drone LiDAR terrain meshes, RTK GPS field survey points, and live environmental sensor data directly to students' laptops without requiring expensive CAD workstations.</a:t>
            </a:r>
          </a:p>
          <a:p/>
          <a:p>
            <a:r>
              <a:t>Furthermore, AVA integrates a built-in 250-point SITES v2 sustainability scorecard. Students use our real campus construction and landscape projects as living lab testbeds, earning verified micro-credentials in green infrastructure before graduation.</a:t>
            </a:r>
          </a:p>
        </p:txBody>
      </p:sp>
      <p:sp>
        <p:nvSpPr>
          <p:cNvPr id="429" name="Google Shape;429;h41b54b14a2c4f821_0_232: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h41b54b14a2c4f821_0_2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h41b54b14a2c4f821_0_2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[PILLAR 4: GRANTED — PROF. HARRISON &amp; CHARLIE HOPPER]</a:t>
            </a:r>
          </a:p>
          <a:p>
            <a:r>
              <a:t>[PROF. HARRISON]: Pillar 4 is GRANTED, our proactive research acceleration engine engineered to power NC A&amp;T's R1 mission. </a:t>
            </a:r>
          </a:p>
          <a:p/>
          <a:p>
            <a:r>
              <a:t>Instead of waiting for busy faculty to search grants.gov, GRANTED actively monitors federal RFP solicitations from USDA, NSF, NIH, and DOE, matching them against faculty expertise profiles to automatically assemble cross-college proposal teams.</a:t>
            </a:r>
          </a:p>
          <a:p/>
          <a:p>
            <a:r>
              <a:t>[CHARLIE HOPPER]: Crucially, GRANTED incorporates an automated 2 CFR 200 compliance ledger. It tracks multi-investigator time-and-effort and cost-share ratios with mathematical precision, protecting our institutional indirect cost recovery and eliminating audit vulnerabilities.</a:t>
            </a:r>
          </a:p>
        </p:txBody>
      </p:sp>
      <p:sp>
        <p:nvSpPr>
          <p:cNvPr id="442" name="Google Shape;442;h41b54b14a2c4f821_0_218: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[CURRENT REALITY SILOS — PROF. HARRISON &amp; CHARLIE HOPPER]</a:t>
            </a:r>
          </a:p>
          <a:p>
            <a:r>
              <a:t>[PROF. HARRISON]: This diagram captures our current institutional reality: what we are doing today across campus, and why it is not a smooth machine. </a:t>
            </a:r>
          </a:p>
          <a:p/>
          <a:p>
            <a:r>
              <a:t>Notice the top: requests, applications, and student intake enter through fragile, disconnected funnels—paper forms, disparate emails, and lost handoffs. There is no automated routing.</a:t>
            </a:r>
          </a:p>
          <a:p/>
          <a:p>
            <a:r>
              <a:t>[CHARLIE HOPPER]: Look at the center: our major campus divisions—Research, Academics, Extension, Operations, and Grants—are isolated in concrete bunkers. High-impact living lab hours and faculty grant efforts evaporate in silos. </a:t>
            </a:r>
          </a:p>
          <a:p/>
          <a:p>
            <a:r>
              <a:t>Most critically, look at the bottom: NC A&amp;T has invested millions of dollars in authoritative enterprise systems—Ellucian Banner, DegreeWorks, Cayuse, and Canvas. But that data remains locked behind administrative walls. Department chairs, advisors, and faculty are forced to rely on manual spreadsheets, leading to survey fatigue, delayed approvals, and compliance scrambles. We don't need another database; we need an experiential manifestation machine that unlocks the data we already own.</a:t>
            </a:r>
          </a:p>
        </p:txBody>
      </p:sp>
      <p:sp>
        <p:nvSpPr>
          <p:cNvPr id="449" name="Google Shape;449;p14: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1" name="Google Shape;481;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[SCALING ROADMAP — PROF. HARRISON]</a:t>
            </a:r>
          </a:p>
          <a:p>
            <a:r>
              <a:t>Our strategic roadmap delivers disciplined, phased growth across the university:</a:t>
            </a:r>
          </a:p>
          <a:p/>
          <a:p>
            <a:r>
              <a:t>Phase 1 is currently active: the CAES benchmark pilot in Landscape Architecture and the Small Farm Center, validating student degree velocity and zero-cost board pass rates.</a:t>
            </a:r>
          </a:p>
          <a:p/>
          <a:p>
            <a:r>
              <a:t>Phase 2 scales to the College of Engineering and College of Health and Human Sciences, deploying FE/PE and NCLEX-RN licensure modules and expanding cross-college R1 grant pipelines.</a:t>
            </a:r>
          </a:p>
          <a:p/>
          <a:p>
            <a:r>
              <a:t>Phase 3 achieves comprehensive campus-wide deployment across all 7 colleges, establishing NC A&amp;T as the national benchmark for sovereign, AI-enabled Land-Grant education.</a:t>
            </a:r>
          </a:p>
        </p:txBody>
      </p:sp>
      <p:sp>
        <p:nvSpPr>
          <p:cNvPr id="482" name="Google Shape;482;p15: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4" name="Google Shape;494;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r>
              <a:t>[PROVOST PARTNERSHIP CHARTER — PROF. HARRISON &amp; CHARLIE HOPPER]</a:t>
            </a:r>
          </a:p>
          <a:p>
            <a:r>
              <a:t>[PROF. HARRISON]: This brings us to our request. Aggie Gateway cannot remain an ad-hoc volunteer initiative; scaling this enterprise asset across campus requires a formal partnership charter with the Office of the Provost.</a:t>
            </a:r>
          </a:p>
          <a:p/>
          <a:p>
            <a:r>
              <a:t>We propose operationalizing Aggie Gateway using the proven Small Farm Research &amp; Innovation Center 1/3 · 1/3 · 1/3 framework:</a:t>
            </a:r>
          </a:p>
          <a:p/>
          <a:p>
            <a:r>
              <a:t>First, 1/3 Program: designating platform leadership with faculty workload release and funding graduate student development apprentices.</a:t>
            </a:r>
          </a:p>
          <a:p/>
          <a:p>
            <a:r>
              <a:t>[CHARLIE HOPPER]: Second, 1/3 Technology: approximately $10,000 per month for dedicated enterprise cloud infrastructure, high-throughput AI inference compute, and bulletproof security.</a:t>
            </a:r>
          </a:p>
          <a:p/>
          <a:p>
            <a:r>
              <a:t>Third, 1/3 Predevelopment: pairing Title III institutional aid and departmental cost-share with sponsored research matches to treat campus living labs as active R1 testbeds.</a:t>
            </a:r>
          </a:p>
        </p:txBody>
      </p:sp>
      <p:sp>
        <p:nvSpPr>
          <p:cNvPr id="495" name="Google Shape;495;p16:notes"/>
          <p:cNvSpPr txBox="1"/>
          <p:nvPr>
            <p:ph idx="12" type="sldNum"/>
          </p:nvPr>
        </p:nvSpPr>
        <p:spPr>
          <a:xfrm>
            <a:off x="0" y="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h41b54b14a2c4f821_0_1744:notes"/>
          <p:cNvSpPr/>
          <p:nvPr>
            <p:ph idx="2" type="sldImg"/>
          </p:nvPr>
        </p:nvSpPr>
        <p:spPr>
          <a:xfrm>
            <a:off x="685873"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h41b54b14a2c4f821_0_1744: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r>
              <a:t>[CLOSING &amp; LIVE DEMO — PROF. HARRISON]</a:t>
            </a:r>
          </a:p>
          <a:p>
            <a:r>
              <a:t>In closing, Provost Smith-Jackson: Aggie Gateway represents sovereign North Carolina A&amp;T intellectual property. We have eliminated vendor rent, broken down administrative silos, and built an experiential manifestation layer that unlocks our ERP for every student, faculty member, and leader on this campus.</a:t>
            </a:r>
          </a:p>
          <a:p/>
          <a:p>
            <a:r>
              <a:t>The platform is not a theoretical mockup—it is live and fully operational right now.</a:t>
            </a:r>
          </a:p>
          <a:p/>
          <a:p>
            <a:r>
              <a:t>With your permission, we would love to open the live Aggie Gateway system and demonstrate these workflows in real time. Thank you.</a:t>
            </a:r>
          </a:p>
        </p:txBody>
      </p:sp>
      <p:sp>
        <p:nvSpPr>
          <p:cNvPr id="516" name="Google Shape;516;h41b54b14a2c4f821_0_1744: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1"/>
          </p:nvPr>
        </p:nvSpPr>
        <p:spPr/>
        <p:txBody>
          <a:bodyPr/>
          <a:lstStyle/>
          <a:p>
            <a:r>
              <a:t>[ENTERPRISE ERP INTEGRATION — CHARLIE HOPPER &amp; PROF. HARRISON]</a:t>
            </a:r>
          </a:p>
          <a:p>
            <a:r>
              <a:t>[CHARLIE HOPPER]: Here is the unified solution: Aggie Gateway as the institutional ecosystem. </a:t>
            </a:r>
          </a:p>
          <a:p/>
          <a:p>
            <a:r>
              <a:t>I want to be 100% clear: Aggie Gateway does NOT replace Banner or Cayuse. It serves as the experiential manifestation layer that unlocks Banner for literally everyone across campus. Through secure, read-only feeds and Role-Based Access Control, Aggie Gateway delivers curated views tailored to five distinct tiers: students, advisors, faculty, department chairs, and the Provost's executive team.</a:t>
            </a:r>
          </a:p>
          <a:p/>
          <a:p>
            <a:r>
              <a:t>[PROF. HARRISON]: Look at the top arch: a Universal Intake &amp; AI Gateway directly aligned with our 2030 Strategic Plan. Whether a student submits a goal, an advisor flags a bottleneck, or a community stakeholder requests technical assistance, the AI routing engine dispatches it seamlessly across our multidisciplinary core. Workflows flow smoothly from intake to central data hub, producing automated approvals, real-time dashboards, and permanent audit logs.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7"/>
          <p:cNvSpPr/>
          <p:nvPr>
            <p:ph idx="2" type="pic"/>
          </p:nvPr>
        </p:nvSpPr>
        <p:spPr>
          <a:xfrm>
            <a:off x="1792288" y="612775"/>
            <a:ext cx="5486400" cy="4114800"/>
          </a:xfrm>
          <a:prstGeom prst="rect">
            <a:avLst/>
          </a:prstGeom>
          <a:noFill/>
          <a:ln>
            <a:noFill/>
          </a:ln>
        </p:spPr>
      </p:sp>
      <p:sp>
        <p:nvSpPr>
          <p:cNvPr id="64" name="Google Shape;64;p2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80" name="Shape 8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2" name="Shape 82"/>
        <p:cNvGrpSpPr/>
        <p:nvPr/>
      </p:nvGrpSpPr>
      <p:grpSpPr>
        <a:xfrm>
          <a:off x="0" y="0"/>
          <a:ext cx="0" cy="0"/>
          <a:chOff x="0" y="0"/>
          <a:chExt cx="0" cy="0"/>
        </a:xfrm>
      </p:grpSpPr>
      <p:sp>
        <p:nvSpPr>
          <p:cNvPr id="83" name="Google Shape;83;h41b54b14a2c4f821_0_68"/>
          <p:cNvSpPr txBox="1"/>
          <p:nvPr>
            <p:ph type="title"/>
          </p:nvPr>
        </p:nvSpPr>
        <p:spPr>
          <a:xfrm>
            <a:off x="1195467" y="2541483"/>
            <a:ext cx="97662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4400"/>
              <a:buFont typeface="Times New Roman"/>
              <a:buNone/>
              <a:defRPr b="1" i="1" sz="44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Bullet Color 1">
  <p:cSld name="Content Slide with Bullet Color 1">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h41b54b14a2c4f821_0_70"/>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h41b54b14a2c4f821_0_70"/>
          <p:cNvSpPr txBox="1"/>
          <p:nvPr>
            <p:ph idx="1" type="body"/>
          </p:nvPr>
        </p:nvSpPr>
        <p:spPr>
          <a:xfrm>
            <a:off x="769861" y="2790497"/>
            <a:ext cx="96561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1"/>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accent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7" name="Google Shape;87;h41b54b14a2c4f821_0_70"/>
          <p:cNvSpPr txBox="1"/>
          <p:nvPr>
            <p:ph idx="2"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8" name="Google Shape;88;h41b54b14a2c4f821_0_70"/>
          <p:cNvSpPr txBox="1"/>
          <p:nvPr>
            <p:ph idx="3"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Bullet Color 2">
  <p:cSld name="Content Slide with Bullet Color 2">
    <p:bg>
      <p:bgPr>
        <a:blipFill>
          <a:blip r:embed="rId2">
            <a:alphaModFix/>
          </a:blip>
          <a:stretch>
            <a:fillRect/>
          </a:stretch>
        </a:blipFill>
      </p:bgPr>
    </p:bg>
    <p:spTree>
      <p:nvGrpSpPr>
        <p:cNvPr id="89" name="Shape 89"/>
        <p:cNvGrpSpPr/>
        <p:nvPr/>
      </p:nvGrpSpPr>
      <p:grpSpPr>
        <a:xfrm>
          <a:off x="0" y="0"/>
          <a:ext cx="0" cy="0"/>
          <a:chOff x="0" y="0"/>
          <a:chExt cx="0" cy="0"/>
        </a:xfrm>
      </p:grpSpPr>
      <p:sp>
        <p:nvSpPr>
          <p:cNvPr id="90" name="Google Shape;90;h41b54b14a2c4f821_0_75"/>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 name="Google Shape;91;h41b54b14a2c4f821_0_75"/>
          <p:cNvSpPr txBox="1"/>
          <p:nvPr>
            <p:ph idx="1" type="body"/>
          </p:nvPr>
        </p:nvSpPr>
        <p:spPr>
          <a:xfrm>
            <a:off x="769861" y="2790497"/>
            <a:ext cx="96561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1"/>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dk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h41b54b14a2c4f821_0_75"/>
          <p:cNvSpPr txBox="1"/>
          <p:nvPr>
            <p:ph idx="2"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h41b54b14a2c4f821_0_75"/>
          <p:cNvSpPr txBox="1"/>
          <p:nvPr>
            <p:ph idx="3"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p:cSld name="Transition Slide">
    <p:bg>
      <p:bgPr>
        <a:blipFill>
          <a:blip r:embed="rId2">
            <a:alphaModFix/>
          </a:blip>
          <a:stretch>
            <a:fillRect/>
          </a:stretch>
        </a:blipFill>
      </p:bgPr>
    </p:bg>
    <p:spTree>
      <p:nvGrpSpPr>
        <p:cNvPr id="94" name="Shape 94"/>
        <p:cNvGrpSpPr/>
        <p:nvPr/>
      </p:nvGrpSpPr>
      <p:grpSpPr>
        <a:xfrm>
          <a:off x="0" y="0"/>
          <a:ext cx="0" cy="0"/>
          <a:chOff x="0" y="0"/>
          <a:chExt cx="0" cy="0"/>
        </a:xfrm>
      </p:grpSpPr>
      <p:sp>
        <p:nvSpPr>
          <p:cNvPr id="95" name="Google Shape;95;h41b54b14a2c4f821_0_80"/>
          <p:cNvSpPr txBox="1"/>
          <p:nvPr>
            <p:ph idx="1" type="body"/>
          </p:nvPr>
        </p:nvSpPr>
        <p:spPr>
          <a:xfrm>
            <a:off x="1206242" y="2552474"/>
            <a:ext cx="9765900" cy="13257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4400"/>
              <a:buFont typeface="Arial"/>
              <a:buNone/>
              <a:defRPr b="1" i="1" sz="44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Bullet Color 3">
  <p:cSld name="Content Slide with Bullet Color 3">
    <p:bg>
      <p:bgPr>
        <a:blipFill>
          <a:blip r:embed="rId2">
            <a:alphaModFix/>
          </a:blip>
          <a:stretch>
            <a:fillRect/>
          </a:stretch>
        </a:blipFill>
      </p:bgPr>
    </p:bg>
    <p:spTree>
      <p:nvGrpSpPr>
        <p:cNvPr id="96" name="Shape 96"/>
        <p:cNvGrpSpPr/>
        <p:nvPr/>
      </p:nvGrpSpPr>
      <p:grpSpPr>
        <a:xfrm>
          <a:off x="0" y="0"/>
          <a:ext cx="0" cy="0"/>
          <a:chOff x="0" y="0"/>
          <a:chExt cx="0" cy="0"/>
        </a:xfrm>
      </p:grpSpPr>
      <p:sp>
        <p:nvSpPr>
          <p:cNvPr id="97" name="Google Shape;97;h41b54b14a2c4f821_0_82"/>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h41b54b14a2c4f821_0_82"/>
          <p:cNvSpPr txBox="1"/>
          <p:nvPr>
            <p:ph idx="1" type="body"/>
          </p:nvPr>
        </p:nvSpPr>
        <p:spPr>
          <a:xfrm>
            <a:off x="769861" y="2790497"/>
            <a:ext cx="96561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2"/>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dk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9" name="Google Shape;99;h41b54b14a2c4f821_0_82"/>
          <p:cNvSpPr txBox="1"/>
          <p:nvPr>
            <p:ph idx="2"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h41b54b14a2c4f821_0_82"/>
          <p:cNvSpPr txBox="1"/>
          <p:nvPr>
            <p:ph idx="3"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Bullet Color 4">
  <p:cSld name="Content Slide with Bullet Color 4">
    <p:bg>
      <p:bgPr>
        <a:blipFill>
          <a:blip r:embed="rId2">
            <a:alphaModFix/>
          </a:blip>
          <a:stretch>
            <a:fillRect/>
          </a:stretch>
        </a:blipFill>
      </p:bgPr>
    </p:bg>
    <p:spTree>
      <p:nvGrpSpPr>
        <p:cNvPr id="101" name="Shape 101"/>
        <p:cNvGrpSpPr/>
        <p:nvPr/>
      </p:nvGrpSpPr>
      <p:grpSpPr>
        <a:xfrm>
          <a:off x="0" y="0"/>
          <a:ext cx="0" cy="0"/>
          <a:chOff x="0" y="0"/>
          <a:chExt cx="0" cy="0"/>
        </a:xfrm>
      </p:grpSpPr>
      <p:sp>
        <p:nvSpPr>
          <p:cNvPr id="102" name="Google Shape;102;h41b54b14a2c4f821_0_87"/>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 name="Google Shape;103;h41b54b14a2c4f821_0_87"/>
          <p:cNvSpPr txBox="1"/>
          <p:nvPr>
            <p:ph idx="1" type="body"/>
          </p:nvPr>
        </p:nvSpPr>
        <p:spPr>
          <a:xfrm>
            <a:off x="769861" y="2790497"/>
            <a:ext cx="96561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2"/>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accent1"/>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4" name="Google Shape;104;h41b54b14a2c4f821_0_87"/>
          <p:cNvSpPr txBox="1"/>
          <p:nvPr>
            <p:ph idx="2"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5" name="Google Shape;105;h41b54b14a2c4f821_0_87"/>
          <p:cNvSpPr txBox="1"/>
          <p:nvPr>
            <p:ph idx="3"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Long Headline">
  <p:cSld name="Title Slide with Long Headline">
    <p:bg>
      <p:bgPr>
        <a:blipFill>
          <a:blip r:embed="rId2">
            <a:alphaModFix/>
          </a:blip>
          <a:stretch>
            <a:fillRect/>
          </a:stretch>
        </a:blipFill>
      </p:bgPr>
    </p:bg>
    <p:spTree>
      <p:nvGrpSpPr>
        <p:cNvPr id="106" name="Shape 106"/>
        <p:cNvGrpSpPr/>
        <p:nvPr/>
      </p:nvGrpSpPr>
      <p:grpSpPr>
        <a:xfrm>
          <a:off x="0" y="0"/>
          <a:ext cx="0" cy="0"/>
          <a:chOff x="0" y="0"/>
          <a:chExt cx="0" cy="0"/>
        </a:xfrm>
      </p:grpSpPr>
      <p:sp>
        <p:nvSpPr>
          <p:cNvPr id="107" name="Google Shape;107;h41b54b14a2c4f821_0_92"/>
          <p:cNvSpPr txBox="1"/>
          <p:nvPr>
            <p:ph type="title"/>
          </p:nvPr>
        </p:nvSpPr>
        <p:spPr>
          <a:xfrm>
            <a:off x="1195467" y="2541483"/>
            <a:ext cx="9766200" cy="13257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4400"/>
              <a:buFont typeface="Times New Roman"/>
              <a:buNone/>
              <a:defRPr b="1" i="1" sz="44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with Long Headline">
  <p:cSld name="Transition Slide with Long Headline">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h41b54b14a2c4f821_0_94"/>
          <p:cNvSpPr txBox="1"/>
          <p:nvPr>
            <p:ph idx="1" type="body"/>
          </p:nvPr>
        </p:nvSpPr>
        <p:spPr>
          <a:xfrm>
            <a:off x="1206242" y="2552474"/>
            <a:ext cx="9765900" cy="13257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0"/>
              </a:spcBef>
              <a:spcAft>
                <a:spcPts val="0"/>
              </a:spcAft>
              <a:buClr>
                <a:schemeClr val="accent2"/>
              </a:buClr>
              <a:buSzPts val="4400"/>
              <a:buFont typeface="Arial"/>
              <a:buNone/>
              <a:defRPr b="1" i="1" sz="44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Content Slide">
  <p:cSld name="Empty Content Slide">
    <p:bg>
      <p:bgPr>
        <a:blipFill>
          <a:blip r:embed="rId2">
            <a:alphaModFix/>
          </a:blip>
          <a:stretch>
            <a:fillRect/>
          </a:stretch>
        </a:blipFill>
      </p:bgPr>
    </p:bg>
    <p:spTree>
      <p:nvGrpSpPr>
        <p:cNvPr id="110" name="Shape 110"/>
        <p:cNvGrpSpPr/>
        <p:nvPr/>
      </p:nvGrpSpPr>
      <p:grpSpPr>
        <a:xfrm>
          <a:off x="0" y="0"/>
          <a:ext cx="0" cy="0"/>
          <a:chOff x="0" y="0"/>
          <a:chExt cx="0" cy="0"/>
        </a:xfrm>
      </p:grpSpPr>
      <p:sp>
        <p:nvSpPr>
          <p:cNvPr id="111" name="Google Shape;111;h41b54b14a2c4f821_0_96"/>
          <p:cNvSpPr txBox="1"/>
          <p:nvPr>
            <p:ph idx="1"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Image">
  <p:cSld name="Content Slide with Image">
    <p:bg>
      <p:bgPr>
        <a:blipFill>
          <a:blip r:embed="rId2">
            <a:alphaModFix/>
          </a:blip>
          <a:stretch>
            <a:fillRect/>
          </a:stretch>
        </a:blipFill>
      </p:bgPr>
    </p:bg>
    <p:spTree>
      <p:nvGrpSpPr>
        <p:cNvPr id="112" name="Shape 112"/>
        <p:cNvGrpSpPr/>
        <p:nvPr/>
      </p:nvGrpSpPr>
      <p:grpSpPr>
        <a:xfrm>
          <a:off x="0" y="0"/>
          <a:ext cx="0" cy="0"/>
          <a:chOff x="0" y="0"/>
          <a:chExt cx="0" cy="0"/>
        </a:xfrm>
      </p:grpSpPr>
      <p:sp>
        <p:nvSpPr>
          <p:cNvPr id="113" name="Google Shape;113;h41b54b14a2c4f821_0_98"/>
          <p:cNvSpPr txBox="1"/>
          <p:nvPr>
            <p:ph idx="1" type="body"/>
          </p:nvPr>
        </p:nvSpPr>
        <p:spPr>
          <a:xfrm>
            <a:off x="769862" y="2790497"/>
            <a:ext cx="59736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1"/>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accent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4" name="Google Shape;114;h41b54b14a2c4f821_0_98"/>
          <p:cNvSpPr/>
          <p:nvPr>
            <p:ph idx="2" type="pic"/>
          </p:nvPr>
        </p:nvSpPr>
        <p:spPr>
          <a:xfrm>
            <a:off x="7073711" y="2790825"/>
            <a:ext cx="3352500" cy="2959200"/>
          </a:xfrm>
          <a:prstGeom prst="rect">
            <a:avLst/>
          </a:prstGeom>
          <a:noFill/>
          <a:ln>
            <a:noFill/>
          </a:ln>
        </p:spPr>
      </p:sp>
      <p:sp>
        <p:nvSpPr>
          <p:cNvPr id="115" name="Google Shape;115;h41b54b14a2c4f821_0_98"/>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h41b54b14a2c4f821_0_98"/>
          <p:cNvSpPr txBox="1"/>
          <p:nvPr>
            <p:ph idx="3"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7" name="Google Shape;117;h41b54b14a2c4f821_0_98"/>
          <p:cNvSpPr txBox="1"/>
          <p:nvPr>
            <p:ph idx="4"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Table">
  <p:cSld name="Content Slide with Table">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h41b54b14a2c4f821_0_104"/>
          <p:cNvSpPr txBox="1"/>
          <p:nvPr>
            <p:ph idx="1" type="body"/>
          </p:nvPr>
        </p:nvSpPr>
        <p:spPr>
          <a:xfrm>
            <a:off x="769862" y="2790497"/>
            <a:ext cx="59736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1"/>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accent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0" name="Google Shape;120;h41b54b14a2c4f821_0_104"/>
          <p:cNvSpPr/>
          <p:nvPr>
            <p:ph idx="2" type="tbl"/>
          </p:nvPr>
        </p:nvSpPr>
        <p:spPr>
          <a:xfrm>
            <a:off x="7073711" y="2790825"/>
            <a:ext cx="3352800" cy="2959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h41b54b14a2c4f821_0_104"/>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 name="Google Shape;122;h41b54b14a2c4f821_0_104"/>
          <p:cNvSpPr txBox="1"/>
          <p:nvPr>
            <p:ph idx="3"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3" name="Google Shape;123;h41b54b14a2c4f821_0_104"/>
          <p:cNvSpPr txBox="1"/>
          <p:nvPr>
            <p:ph idx="4"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Chart">
  <p:cSld name="Content Slide with Chart">
    <p:bg>
      <p:bgPr>
        <a:blipFill>
          <a:blip r:embed="rId2">
            <a:alphaModFix/>
          </a:blip>
          <a:stretch>
            <a:fillRect/>
          </a:stretch>
        </a:blipFill>
      </p:bgPr>
    </p:bg>
    <p:spTree>
      <p:nvGrpSpPr>
        <p:cNvPr id="124" name="Shape 124"/>
        <p:cNvGrpSpPr/>
        <p:nvPr/>
      </p:nvGrpSpPr>
      <p:grpSpPr>
        <a:xfrm>
          <a:off x="0" y="0"/>
          <a:ext cx="0" cy="0"/>
          <a:chOff x="0" y="0"/>
          <a:chExt cx="0" cy="0"/>
        </a:xfrm>
      </p:grpSpPr>
      <p:sp>
        <p:nvSpPr>
          <p:cNvPr id="125" name="Google Shape;125;h41b54b14a2c4f821_0_110"/>
          <p:cNvSpPr txBox="1"/>
          <p:nvPr>
            <p:ph idx="1" type="body"/>
          </p:nvPr>
        </p:nvSpPr>
        <p:spPr>
          <a:xfrm>
            <a:off x="769862" y="2790497"/>
            <a:ext cx="5973600" cy="2958600"/>
          </a:xfrm>
          <a:prstGeom prst="rect">
            <a:avLst/>
          </a:prstGeom>
          <a:noFill/>
          <a:ln>
            <a:noFill/>
          </a:ln>
        </p:spPr>
        <p:txBody>
          <a:bodyPr anchorCtr="0" anchor="t" bIns="45700" lIns="91425" spcFirstLastPara="1" rIns="91425" wrap="square" tIns="45700">
            <a:noAutofit/>
          </a:bodyPr>
          <a:lstStyle>
            <a:lvl1pPr indent="-381000" lvl="0" marL="457200" marR="0" algn="l">
              <a:lnSpc>
                <a:spcPct val="100000"/>
              </a:lnSpc>
              <a:spcBef>
                <a:spcPts val="1000"/>
              </a:spcBef>
              <a:spcAft>
                <a:spcPts val="0"/>
              </a:spcAft>
              <a:buClr>
                <a:schemeClr val="accent1"/>
              </a:buClr>
              <a:buSzPts val="2400"/>
              <a:buFont typeface="Noto Sans Symbols"/>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500"/>
              </a:spcBef>
              <a:spcAft>
                <a:spcPts val="0"/>
              </a:spcAft>
              <a:buClr>
                <a:schemeClr val="accent2"/>
              </a:buClr>
              <a:buSzPts val="2000"/>
              <a:buFont typeface="Helvetica Neue"/>
              <a:buChar char="»"/>
              <a:defRPr b="0" i="0" sz="2000" u="none" cap="none" strike="noStrike">
                <a:solidFill>
                  <a:schemeClr val="dk1"/>
                </a:solidFill>
                <a:latin typeface="Arial"/>
                <a:ea typeface="Arial"/>
                <a:cs typeface="Arial"/>
                <a:sym typeface="Arial"/>
              </a:defRPr>
            </a:lvl2pPr>
            <a:lvl3pPr indent="-355600" lvl="2" marL="1371600" marR="0" algn="l">
              <a:lnSpc>
                <a:spcPct val="100000"/>
              </a:lnSpc>
              <a:spcBef>
                <a:spcPts val="500"/>
              </a:spcBef>
              <a:spcAft>
                <a:spcPts val="0"/>
              </a:spcAft>
              <a:buClr>
                <a:schemeClr val="accent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6" name="Google Shape;126;h41b54b14a2c4f821_0_110"/>
          <p:cNvSpPr/>
          <p:nvPr>
            <p:ph idx="2" type="chart"/>
          </p:nvPr>
        </p:nvSpPr>
        <p:spPr>
          <a:xfrm>
            <a:off x="7064289" y="2790825"/>
            <a:ext cx="3362100" cy="29592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lvl="1"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lvl="2"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lvl="3"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lvl="4"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lvl="5"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lvl="6"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lvl="7"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lvl="8"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7" name="Google Shape;127;h41b54b14a2c4f821_0_110"/>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 name="Google Shape;128;h41b54b14a2c4f821_0_110"/>
          <p:cNvSpPr txBox="1"/>
          <p:nvPr>
            <p:ph idx="3"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9" name="Google Shape;129;h41b54b14a2c4f821_0_110"/>
          <p:cNvSpPr txBox="1"/>
          <p:nvPr>
            <p:ph idx="4"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with 2 Tables">
  <p:cSld name="Content Slide with 2 Tables">
    <p:bg>
      <p:bgPr>
        <a:blipFill>
          <a:blip r:embed="rId2">
            <a:alphaModFix/>
          </a:blip>
          <a:stretch>
            <a:fillRect/>
          </a:stretch>
        </a:blipFill>
      </p:bgPr>
    </p:bg>
    <p:spTree>
      <p:nvGrpSpPr>
        <p:cNvPr id="130" name="Shape 130"/>
        <p:cNvGrpSpPr/>
        <p:nvPr/>
      </p:nvGrpSpPr>
      <p:grpSpPr>
        <a:xfrm>
          <a:off x="0" y="0"/>
          <a:ext cx="0" cy="0"/>
          <a:chOff x="0" y="0"/>
          <a:chExt cx="0" cy="0"/>
        </a:xfrm>
      </p:grpSpPr>
      <p:sp>
        <p:nvSpPr>
          <p:cNvPr id="131" name="Google Shape;131;h41b54b14a2c4f821_0_116"/>
          <p:cNvSpPr/>
          <p:nvPr>
            <p:ph idx="2" type="tbl"/>
          </p:nvPr>
        </p:nvSpPr>
        <p:spPr>
          <a:xfrm>
            <a:off x="5760566" y="2790825"/>
            <a:ext cx="4665900" cy="2959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h41b54b14a2c4f821_0_116"/>
          <p:cNvSpPr txBox="1"/>
          <p:nvPr>
            <p:ph type="title"/>
          </p:nvPr>
        </p:nvSpPr>
        <p:spPr>
          <a:xfrm>
            <a:off x="769862" y="1571297"/>
            <a:ext cx="9656100" cy="584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3600"/>
              <a:buFont typeface="Times New Roman"/>
              <a:buNone/>
              <a:defRPr b="1" i="0" sz="3600" u="none" cap="none" strike="noStrike">
                <a:solidFill>
                  <a:schemeClr val="accen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 name="Google Shape;133;h41b54b14a2c4f821_0_116"/>
          <p:cNvSpPr txBox="1"/>
          <p:nvPr>
            <p:ph idx="1" type="body"/>
          </p:nvPr>
        </p:nvSpPr>
        <p:spPr>
          <a:xfrm>
            <a:off x="769861" y="2133599"/>
            <a:ext cx="9656400" cy="635100"/>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1000"/>
              </a:spcBef>
              <a:spcAft>
                <a:spcPts val="0"/>
              </a:spcAft>
              <a:buClr>
                <a:schemeClr val="accent2"/>
              </a:buClr>
              <a:buSzPts val="2800"/>
              <a:buFont typeface="Arial"/>
              <a:buNone/>
              <a:defRPr b="0" i="1" sz="2800" u="none" cap="none" strike="noStrike">
                <a:solidFill>
                  <a:schemeClr val="accent2"/>
                </a:solidFill>
                <a:latin typeface="Times New Roman"/>
                <a:ea typeface="Times New Roman"/>
                <a:cs typeface="Times New Roman"/>
                <a:sym typeface="Times New Roman"/>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4" name="Google Shape;134;h41b54b14a2c4f821_0_116"/>
          <p:cNvSpPr txBox="1"/>
          <p:nvPr>
            <p:ph idx="3" type="body"/>
          </p:nvPr>
        </p:nvSpPr>
        <p:spPr>
          <a:xfrm>
            <a:off x="5225005" y="565604"/>
            <a:ext cx="6651000" cy="696900"/>
          </a:xfrm>
          <a:prstGeom prst="rect">
            <a:avLst/>
          </a:prstGeom>
          <a:noFill/>
          <a:ln>
            <a:noFill/>
          </a:ln>
        </p:spPr>
        <p:txBody>
          <a:bodyPr anchorCtr="0" anchor="t" bIns="45700" lIns="91425" spcFirstLastPara="1" rIns="91425" wrap="square" tIns="45700">
            <a:noAutofit/>
          </a:bodyPr>
          <a:lstStyle>
            <a:lvl1pPr indent="-228600" lvl="0" marL="457200" marR="0" algn="r">
              <a:lnSpc>
                <a:spcPct val="90000"/>
              </a:lnSpc>
              <a:spcBef>
                <a:spcPts val="10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1pPr>
            <a:lvl2pPr indent="-228600" lvl="1" marL="914400" marR="0" algn="r">
              <a:lnSpc>
                <a:spcPct val="90000"/>
              </a:lnSpc>
              <a:spcBef>
                <a:spcPts val="500"/>
              </a:spcBef>
              <a:spcAft>
                <a:spcPts val="0"/>
              </a:spcAft>
              <a:buClr>
                <a:schemeClr val="accent1"/>
              </a:buClr>
              <a:buSzPts val="2400"/>
              <a:buFont typeface="Arial"/>
              <a:buNone/>
              <a:defRPr b="1" i="1" sz="2400" u="none" cap="none" strike="noStrike">
                <a:solidFill>
                  <a:schemeClr val="accent1"/>
                </a:solidFill>
                <a:latin typeface="Times New Roman"/>
                <a:ea typeface="Times New Roman"/>
                <a:cs typeface="Times New Roman"/>
                <a:sym typeface="Times New Roman"/>
              </a:defRPr>
            </a:lvl2pPr>
            <a:lvl3pPr indent="-228600" lvl="2" marL="1371600" marR="0" algn="r">
              <a:lnSpc>
                <a:spcPct val="90000"/>
              </a:lnSpc>
              <a:spcBef>
                <a:spcPts val="500"/>
              </a:spcBef>
              <a:spcAft>
                <a:spcPts val="0"/>
              </a:spcAft>
              <a:buClr>
                <a:schemeClr val="accent1"/>
              </a:buClr>
              <a:buSzPts val="2000"/>
              <a:buFont typeface="Arial"/>
              <a:buNone/>
              <a:defRPr b="1" i="1" sz="2000" u="none" cap="none" strike="noStrike">
                <a:solidFill>
                  <a:schemeClr val="accent1"/>
                </a:solidFill>
                <a:latin typeface="Times New Roman"/>
                <a:ea typeface="Times New Roman"/>
                <a:cs typeface="Times New Roman"/>
                <a:sym typeface="Times New Roman"/>
              </a:defRPr>
            </a:lvl3pPr>
            <a:lvl4pPr indent="-228600" lvl="3" marL="18288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4pPr>
            <a:lvl5pPr indent="-228600" lvl="4" marL="2286000" marR="0" algn="r">
              <a:lnSpc>
                <a:spcPct val="90000"/>
              </a:lnSpc>
              <a:spcBef>
                <a:spcPts val="500"/>
              </a:spcBef>
              <a:spcAft>
                <a:spcPts val="0"/>
              </a:spcAft>
              <a:buClr>
                <a:schemeClr val="accent1"/>
              </a:buClr>
              <a:buSzPts val="1800"/>
              <a:buFont typeface="Arial"/>
              <a:buNone/>
              <a:defRPr b="1" i="1" sz="1800" u="none" cap="none" strike="noStrike">
                <a:solidFill>
                  <a:schemeClr val="accent1"/>
                </a:solidFill>
                <a:latin typeface="Times New Roman"/>
                <a:ea typeface="Times New Roman"/>
                <a:cs typeface="Times New Roman"/>
                <a:sym typeface="Times New Roman"/>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5" name="Google Shape;135;h41b54b14a2c4f821_0_116"/>
          <p:cNvSpPr/>
          <p:nvPr>
            <p:ph idx="4" type="tbl"/>
          </p:nvPr>
        </p:nvSpPr>
        <p:spPr>
          <a:xfrm>
            <a:off x="769860" y="2790825"/>
            <a:ext cx="4662000" cy="2959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2" name="Shape 142"/>
        <p:cNvGrpSpPr/>
        <p:nvPr/>
      </p:nvGrpSpPr>
      <p:grpSpPr>
        <a:xfrm>
          <a:off x="0" y="0"/>
          <a:ext cx="0" cy="0"/>
          <a:chOff x="0" y="0"/>
          <a:chExt cx="0" cy="0"/>
        </a:xfrm>
      </p:grpSpPr>
      <p:sp>
        <p:nvSpPr>
          <p:cNvPr id="143" name="Google Shape;143;h41b54b14a2c4f821_0_61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h41b54b14a2c4f821_0_61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h41b54b14a2c4f821_0_6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6" name="Shape 146"/>
        <p:cNvGrpSpPr/>
        <p:nvPr/>
      </p:nvGrpSpPr>
      <p:grpSpPr>
        <a:xfrm>
          <a:off x="0" y="0"/>
          <a:ext cx="0" cy="0"/>
          <a:chOff x="0" y="0"/>
          <a:chExt cx="0" cy="0"/>
        </a:xfrm>
      </p:grpSpPr>
      <p:sp>
        <p:nvSpPr>
          <p:cNvPr id="147" name="Google Shape;147;h41b54b14a2c4f821_0_619"/>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8" name="Google Shape;148;h41b54b14a2c4f821_0_61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9" name="Google Shape;149;h41b54b14a2c4f821_0_61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h41b54b14a2c4f821_0_61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h41b54b14a2c4f821_0_61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2" name="Shape 152"/>
        <p:cNvGrpSpPr/>
        <p:nvPr/>
      </p:nvGrpSpPr>
      <p:grpSpPr>
        <a:xfrm>
          <a:off x="0" y="0"/>
          <a:ext cx="0" cy="0"/>
          <a:chOff x="0" y="0"/>
          <a:chExt cx="0" cy="0"/>
        </a:xfrm>
      </p:grpSpPr>
      <p:sp>
        <p:nvSpPr>
          <p:cNvPr id="153" name="Google Shape;153;h41b54b14a2c4f821_0_6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h41b54b14a2c4f821_0_62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5" name="Google Shape;155;h41b54b14a2c4f821_0_62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h41b54b14a2c4f821_0_62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h41b54b14a2c4f821_0_62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sp>
        <p:nvSpPr>
          <p:cNvPr id="159" name="Google Shape;159;h41b54b14a2c4f821_0_631"/>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h41b54b14a2c4f821_0_631"/>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61" name="Google Shape;161;h41b54b14a2c4f821_0_63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h41b54b14a2c4f821_0_63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h41b54b14a2c4f821_0_6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4" name="Shape 164"/>
        <p:cNvGrpSpPr/>
        <p:nvPr/>
      </p:nvGrpSpPr>
      <p:grpSpPr>
        <a:xfrm>
          <a:off x="0" y="0"/>
          <a:ext cx="0" cy="0"/>
          <a:chOff x="0" y="0"/>
          <a:chExt cx="0" cy="0"/>
        </a:xfrm>
      </p:grpSpPr>
      <p:sp>
        <p:nvSpPr>
          <p:cNvPr id="165" name="Google Shape;165;h41b54b14a2c4f821_0_6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h41b54b14a2c4f821_0_637"/>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67" name="Google Shape;167;h41b54b14a2c4f821_0_637"/>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68" name="Google Shape;168;h41b54b14a2c4f821_0_63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h41b54b14a2c4f821_0_63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h41b54b14a2c4f821_0_63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1" name="Shape 171"/>
        <p:cNvGrpSpPr/>
        <p:nvPr/>
      </p:nvGrpSpPr>
      <p:grpSpPr>
        <a:xfrm>
          <a:off x="0" y="0"/>
          <a:ext cx="0" cy="0"/>
          <a:chOff x="0" y="0"/>
          <a:chExt cx="0" cy="0"/>
        </a:xfrm>
      </p:grpSpPr>
      <p:sp>
        <p:nvSpPr>
          <p:cNvPr id="172" name="Google Shape;172;h41b54b14a2c4f821_0_6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h41b54b14a2c4f821_0_644"/>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74" name="Google Shape;174;h41b54b14a2c4f821_0_644"/>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75" name="Google Shape;175;h41b54b14a2c4f821_0_644"/>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76" name="Google Shape;176;h41b54b14a2c4f821_0_644"/>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77" name="Google Shape;177;h41b54b14a2c4f821_0_64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h41b54b14a2c4f821_0_64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h41b54b14a2c4f821_0_64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0" name="Shape 180"/>
        <p:cNvGrpSpPr/>
        <p:nvPr/>
      </p:nvGrpSpPr>
      <p:grpSpPr>
        <a:xfrm>
          <a:off x="0" y="0"/>
          <a:ext cx="0" cy="0"/>
          <a:chOff x="0" y="0"/>
          <a:chExt cx="0" cy="0"/>
        </a:xfrm>
      </p:grpSpPr>
      <p:sp>
        <p:nvSpPr>
          <p:cNvPr id="181" name="Google Shape;181;h41b54b14a2c4f821_0_6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h41b54b14a2c4f821_0_65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h41b54b14a2c4f821_0_65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h41b54b14a2c4f821_0_65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5" name="Shape 185"/>
        <p:cNvGrpSpPr/>
        <p:nvPr/>
      </p:nvGrpSpPr>
      <p:grpSpPr>
        <a:xfrm>
          <a:off x="0" y="0"/>
          <a:ext cx="0" cy="0"/>
          <a:chOff x="0" y="0"/>
          <a:chExt cx="0" cy="0"/>
        </a:xfrm>
      </p:grpSpPr>
      <p:sp>
        <p:nvSpPr>
          <p:cNvPr id="186" name="Google Shape;186;h41b54b14a2c4f821_0_658"/>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h41b54b14a2c4f821_0_658"/>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88" name="Google Shape;188;h41b54b14a2c4f821_0_658"/>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89" name="Google Shape;189;h41b54b14a2c4f821_0_65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h41b54b14a2c4f821_0_65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h41b54b14a2c4f821_0_65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2" name="Shape 192"/>
        <p:cNvGrpSpPr/>
        <p:nvPr/>
      </p:nvGrpSpPr>
      <p:grpSpPr>
        <a:xfrm>
          <a:off x="0" y="0"/>
          <a:ext cx="0" cy="0"/>
          <a:chOff x="0" y="0"/>
          <a:chExt cx="0" cy="0"/>
        </a:xfrm>
      </p:grpSpPr>
      <p:sp>
        <p:nvSpPr>
          <p:cNvPr id="193" name="Google Shape;193;h41b54b14a2c4f821_0_665"/>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4" name="Google Shape;194;h41b54b14a2c4f821_0_665"/>
          <p:cNvSpPr/>
          <p:nvPr>
            <p:ph idx="2" type="pic"/>
          </p:nvPr>
        </p:nvSpPr>
        <p:spPr>
          <a:xfrm>
            <a:off x="1792288" y="612775"/>
            <a:ext cx="5486400" cy="4114800"/>
          </a:xfrm>
          <a:prstGeom prst="rect">
            <a:avLst/>
          </a:prstGeom>
          <a:noFill/>
          <a:ln>
            <a:noFill/>
          </a:ln>
        </p:spPr>
      </p:sp>
      <p:sp>
        <p:nvSpPr>
          <p:cNvPr id="195" name="Google Shape;195;h41b54b14a2c4f821_0_665"/>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96" name="Google Shape;196;h41b54b14a2c4f821_0_66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7" name="Google Shape;197;h41b54b14a2c4f821_0_66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h41b54b14a2c4f821_0_66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9" name="Shape 199"/>
        <p:cNvGrpSpPr/>
        <p:nvPr/>
      </p:nvGrpSpPr>
      <p:grpSpPr>
        <a:xfrm>
          <a:off x="0" y="0"/>
          <a:ext cx="0" cy="0"/>
          <a:chOff x="0" y="0"/>
          <a:chExt cx="0" cy="0"/>
        </a:xfrm>
      </p:grpSpPr>
      <p:sp>
        <p:nvSpPr>
          <p:cNvPr id="200" name="Google Shape;200;h41b54b14a2c4f821_0_67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h41b54b14a2c4f821_0_672"/>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2" name="Google Shape;202;h41b54b14a2c4f821_0_67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h41b54b14a2c4f821_0_67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h41b54b14a2c4f821_0_67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5" name="Shape 205"/>
        <p:cNvGrpSpPr/>
        <p:nvPr/>
      </p:nvGrpSpPr>
      <p:grpSpPr>
        <a:xfrm>
          <a:off x="0" y="0"/>
          <a:ext cx="0" cy="0"/>
          <a:chOff x="0" y="0"/>
          <a:chExt cx="0" cy="0"/>
        </a:xfrm>
      </p:grpSpPr>
      <p:sp>
        <p:nvSpPr>
          <p:cNvPr id="206" name="Google Shape;206;h41b54b14a2c4f821_0_678"/>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h41b54b14a2c4f821_0_678"/>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8" name="Google Shape;208;h41b54b14a2c4f821_0_67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h41b54b14a2c4f821_0_67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h41b54b14a2c4f821_0_67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 Id="rId11" Type="http://schemas.openxmlformats.org/officeDocument/2006/relationships/slideLayout" Target="../slideLayouts/slideLayout36.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1" name="Shape 8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h41b54b14a2c4f821_0_60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8" name="Google Shape;138;h41b54b14a2c4f821_0_609"/>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 name="Google Shape;139;h41b54b14a2c4f821_0_60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0" name="Google Shape;140;h41b54b14a2c4f821_0_60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1" name="Google Shape;141;h41b54b14a2c4f821_0_60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comments" Target="../comments/commen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9.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2.jpg"/><Relationship Id="rId4" Type="http://schemas.openxmlformats.org/officeDocument/2006/relationships/notesSlide" Target="../notesSlides/notesSlide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13.png"/><Relationship Id="rId5" Type="http://schemas.openxmlformats.org/officeDocument/2006/relationships/image" Target="../media/image21.png"/><Relationship Id="rId6" Type="http://schemas.openxmlformats.org/officeDocument/2006/relationships/image" Target="../media/image24.png"/><Relationship Id="rId7"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h41b54b14a2c4f821_0_62"/>
          <p:cNvSpPr txBox="1"/>
          <p:nvPr>
            <p:ph type="title"/>
          </p:nvPr>
        </p:nvSpPr>
        <p:spPr>
          <a:xfrm>
            <a:off x="1195475" y="1638375"/>
            <a:ext cx="9766200" cy="3292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4684"/>
              </a:buClr>
              <a:buSzPts val="3600"/>
              <a:buFont typeface="Times New Roman"/>
              <a:buNone/>
            </a:pPr>
            <a:r>
              <a:rPr b="1" lang="en-US" sz="6600">
                <a:solidFill>
                  <a:srgbClr val="004684"/>
                </a:solidFill>
              </a:rPr>
              <a:t>AGGIE GATEWAY</a:t>
            </a:r>
            <a:endParaRPr sz="7400"/>
          </a:p>
          <a:p>
            <a:pPr indent="0" lvl="0" marL="0" rtl="0" algn="l">
              <a:lnSpc>
                <a:spcPct val="90000"/>
              </a:lnSpc>
              <a:spcBef>
                <a:spcPts val="600"/>
              </a:spcBef>
              <a:spcAft>
                <a:spcPts val="0"/>
              </a:spcAft>
              <a:buClr>
                <a:srgbClr val="FDB927"/>
              </a:buClr>
              <a:buSzPts val="1900"/>
              <a:buFont typeface="Times New Roman"/>
              <a:buNone/>
            </a:pPr>
            <a:r>
              <a:rPr b="1" lang="en-US" sz="2800">
                <a:solidFill>
                  <a:srgbClr val="FDB927"/>
                </a:solidFill>
              </a:rPr>
              <a:t>THE INSTITUTIONAL VISION: A UNIFIED DEGREE, LICENSURE, FACULTY &amp; LEADERSHIP ECOSYSTEM</a:t>
            </a:r>
            <a:endParaRPr sz="5300"/>
          </a:p>
          <a:p>
            <a:pPr indent="0" lvl="0" marL="0" rtl="0" algn="l">
              <a:lnSpc>
                <a:spcPct val="90000"/>
              </a:lnSpc>
              <a:spcBef>
                <a:spcPts val="1200"/>
              </a:spcBef>
              <a:spcAft>
                <a:spcPts val="0"/>
              </a:spcAft>
              <a:buClr>
                <a:srgbClr val="004684"/>
              </a:buClr>
              <a:buSzPts val="1100"/>
              <a:buFont typeface="Times New Roman"/>
              <a:buNone/>
            </a:pPr>
            <a:r>
              <a:rPr b="1" lang="en-US" sz="1400">
                <a:solidFill>
                  <a:srgbClr val="004684"/>
                </a:solidFill>
              </a:rPr>
              <a:t>CO-PRESENTERS &amp; PROJECT LEADERSHIP:</a:t>
            </a:r>
            <a:endParaRPr sz="4700"/>
          </a:p>
          <a:p>
            <a:pPr indent="0" lvl="0" marL="0" rtl="0" algn="l">
              <a:lnSpc>
                <a:spcPct val="90000"/>
              </a:lnSpc>
              <a:spcBef>
                <a:spcPts val="300"/>
              </a:spcBef>
              <a:spcAft>
                <a:spcPts val="0"/>
              </a:spcAft>
              <a:buClr>
                <a:srgbClr val="004684"/>
              </a:buClr>
              <a:buSzPts val="1100"/>
              <a:buFont typeface="Times New Roman"/>
              <a:buNone/>
            </a:pPr>
            <a:r>
              <a:rPr b="1" lang="en-US" sz="1400">
                <a:solidFill>
                  <a:srgbClr val="004684"/>
                </a:solidFill>
              </a:rPr>
              <a:t>W. CHRISTOPHER HARRISON — </a:t>
            </a:r>
            <a:r>
              <a:rPr b="0" lang="en-US" sz="1350">
                <a:solidFill>
                  <a:srgbClr val="212529"/>
                </a:solidFill>
              </a:rPr>
              <a:t>LEAD PLATFORM &amp; INTERFACE ARCHITECT | ASSISTANT PROFESSOR (CAES)</a:t>
            </a:r>
            <a:endParaRPr sz="4700"/>
          </a:p>
          <a:p>
            <a:pPr indent="0" lvl="0" marL="0" rtl="0" algn="l">
              <a:lnSpc>
                <a:spcPct val="90000"/>
              </a:lnSpc>
              <a:spcBef>
                <a:spcPts val="200"/>
              </a:spcBef>
              <a:spcAft>
                <a:spcPts val="0"/>
              </a:spcAft>
              <a:buClr>
                <a:srgbClr val="004684"/>
              </a:buClr>
              <a:buSzPts val="1100"/>
              <a:buFont typeface="Times New Roman"/>
              <a:buNone/>
            </a:pPr>
            <a:r>
              <a:rPr b="1" lang="en-US" sz="1400">
                <a:solidFill>
                  <a:srgbClr val="004684"/>
                </a:solidFill>
              </a:rPr>
              <a:t>CHARLIE HOPPER — </a:t>
            </a:r>
            <a:r>
              <a:rPr b="0" lang="en-US" sz="1350">
                <a:solidFill>
                  <a:srgbClr val="212529"/>
                </a:solidFill>
              </a:rPr>
              <a:t>ERP DATABASE SPECIALIST | SMALL FARM RESEARCH &amp; INNOVATION CENTER (SFRIC)</a:t>
            </a:r>
            <a:endParaRPr sz="4700"/>
          </a:p>
          <a:p>
            <a:pPr indent="0" lvl="0" marL="0" rtl="0" algn="l">
              <a:lnSpc>
                <a:spcPct val="90000"/>
              </a:lnSpc>
              <a:spcBef>
                <a:spcPts val="800"/>
              </a:spcBef>
              <a:spcAft>
                <a:spcPts val="0"/>
              </a:spcAft>
              <a:buClr>
                <a:srgbClr val="6C757D"/>
              </a:buClr>
              <a:buSzPts val="1100"/>
              <a:buFont typeface="Times New Roman"/>
              <a:buNone/>
            </a:pPr>
            <a:r>
              <a:t>EXECUTIVE STRATEGIC BRIEFING FOR PROVOST DR. DONALD DAIRE | OCTOBER 9, 2026</a:t>
            </a:r>
            <a:endParaRPr sz="47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THE LIVED CAMPUS EXPERIENCE</a:t>
            </a:r>
            <a:endParaRPr/>
          </a:p>
          <a:p>
            <a:pPr indent="0" lvl="0" marL="0" marR="0" rtl="0" algn="l">
              <a:lnSpc>
                <a:spcPct val="105000"/>
              </a:lnSpc>
              <a:spcBef>
                <a:spcPts val="0"/>
              </a:spcBef>
              <a:spcAft>
                <a:spcPts val="300"/>
              </a:spcAft>
              <a:buNone/>
            </a:pPr>
            <a:r>
              <a:rPr sz="2200" b="1">
                <a:solidFill>
                  <a:srgbClr val="002D5A"/>
                </a:solidFill>
                <a:latin typeface="Calibri"/>
              </a:rPr>
              <a:t>The Story: Two Sides of the Campus Silo</a:t>
            </a:r>
            <a:endParaRPr/>
          </a:p>
          <a:p>
            <a:pPr indent="0" lvl="0" marL="0" marR="0" rtl="0" algn="l">
              <a:lnSpc>
                <a:spcPct val="115000"/>
              </a:lnSpc>
              <a:spcBef>
                <a:spcPts val="0"/>
              </a:spcBef>
              <a:spcAft>
                <a:spcPts val="0"/>
              </a:spcAft>
              <a:buNone/>
            </a:pPr>
            <a:r>
              <a:rPr sz="1150" b="0">
                <a:solidFill>
                  <a:srgbClr val="64748B"/>
                </a:solidFill>
                <a:latin typeface="Calibri"/>
              </a:rPr>
              <a:t>Why Traditional 'Journey Mapping' &amp; Manual Admin Drown Students &amp; Faculty Alike</a:t>
            </a:r>
            <a:endParaRPr/>
          </a:p>
        </p:txBody>
      </p:sp>
      <p:pic>
        <p:nvPicPr>
          <p:cNvPr descr="jacob_cinematic_studio.jpg" id="223" name="Google Shape;223;p2"/>
          <p:cNvPicPr preferRelativeResize="0"/>
          <p:nvPr/>
        </p:nvPicPr>
        <p:blipFill rotWithShape="1">
          <a:blip r:embed="rId3">
            <a:alphaModFix/>
          </a:blip>
          <a:srcRect b="0" l="0" r="0" t="0"/>
          <a:stretch/>
        </p:blipFill>
        <p:spPr>
          <a:xfrm>
            <a:off x="1" y="1353312"/>
            <a:ext cx="5924275" cy="3306572"/>
          </a:xfrm>
          <a:prstGeom prst="rect">
            <a:avLst/>
          </a:prstGeom>
          <a:noFill/>
          <a:ln cap="flat" cmpd="sng" w="28875">
            <a:solidFill>
              <a:srgbClr val="FDB515"/>
            </a:solidFill>
            <a:prstDash val="solid"/>
            <a:round/>
            <a:headEnd len="sm" w="sm" type="none"/>
            <a:tailEnd len="sm" w="sm" type="none"/>
          </a:ln>
        </p:spPr>
      </p:pic>
      <p:sp>
        <p:nvSpPr>
          <p:cNvPr id="224" name="Google Shape;224;p2"/>
          <p:cNvSpPr txBox="1"/>
          <p:nvPr/>
        </p:nvSpPr>
        <p:spPr>
          <a:xfrm>
            <a:off x="207870" y="4786492"/>
            <a:ext cx="5508300" cy="1125900"/>
          </a:xfrm>
          <a:prstGeom prst="rect">
            <a:avLst/>
          </a:prstGeom>
          <a:noFill/>
          <a:ln>
            <a:noFill/>
          </a:ln>
        </p:spPr>
        <p:txBody>
          <a:bodyPr anchorCtr="0" anchor="t" bIns="51950" lIns="103925" spcFirstLastPara="1" rIns="103925" wrap="square" tIns="51950">
            <a:spAutoFit/>
          </a:bodyPr>
          <a:lstStyle/>
          <a:p>
            <a:pPr indent="0" lvl="0" marL="0" marR="0" rtl="0" algn="l">
              <a:spcBef>
                <a:spcPts val="0"/>
              </a:spcBef>
              <a:spcAft>
                <a:spcPts val="0"/>
              </a:spcAft>
              <a:buNone/>
            </a:pPr>
            <a:r>
              <a:rPr b="1" i="0" lang="en-US" sz="1691" u="none" cap="none" strike="noStrike">
                <a:solidFill>
                  <a:srgbClr val="B45309"/>
                </a:solidFill>
                <a:latin typeface="Calibri"/>
                <a:ea typeface="Calibri"/>
                <a:cs typeface="Calibri"/>
                <a:sym typeface="Calibri"/>
              </a:rPr>
              <a:t>JACOB THORNTON  ·  JUNIOR STUDENT (NC A&amp;T)</a:t>
            </a:r>
            <a:endParaRPr sz="2032"/>
          </a:p>
          <a:p>
            <a:pPr indent="0" lvl="0" marL="0" marR="0" rtl="0" algn="l">
              <a:spcBef>
                <a:spcPts val="455"/>
              </a:spcBef>
              <a:spcAft>
                <a:spcPts val="0"/>
              </a:spcAft>
              <a:buNone/>
            </a:pPr>
            <a:r>
              <a:rPr b="0" i="0" lang="en-US" sz="1521" u="none" cap="none" strike="noStrike">
                <a:solidFill>
                  <a:srgbClr val="334155"/>
                </a:solidFill>
                <a:latin typeface="Calibri"/>
                <a:ea typeface="Calibri"/>
                <a:cs typeface="Calibri"/>
                <a:sym typeface="Calibri"/>
              </a:rPr>
              <a:t>The Student Silo (7 Open Tabs): Balancing 16 credit hours across Canvas, Degree Works, Handshake, unverified spreadsheets, and a $600 external exam paywall. Zero proactive guidance.</a:t>
            </a:r>
            <a:endParaRPr sz="2032"/>
          </a:p>
        </p:txBody>
      </p:sp>
      <p:pic>
        <p:nvPicPr>
          <p:cNvPr descr="vance_cinematic_office.jpg" id="225" name="Google Shape;225;p2"/>
          <p:cNvPicPr preferRelativeResize="0"/>
          <p:nvPr/>
        </p:nvPicPr>
        <p:blipFill rotWithShape="1">
          <a:blip r:embed="rId4">
            <a:alphaModFix/>
          </a:blip>
          <a:srcRect b="0" l="0" r="0" t="0"/>
          <a:stretch/>
        </p:blipFill>
        <p:spPr>
          <a:xfrm>
            <a:off x="6267262" y="1353312"/>
            <a:ext cx="5924275" cy="3306572"/>
          </a:xfrm>
          <a:prstGeom prst="rect">
            <a:avLst/>
          </a:prstGeom>
          <a:noFill/>
          <a:ln cap="flat" cmpd="sng" w="28875">
            <a:solidFill>
              <a:srgbClr val="004684"/>
            </a:solidFill>
            <a:prstDash val="solid"/>
            <a:round/>
            <a:headEnd len="sm" w="sm" type="none"/>
            <a:tailEnd len="sm" w="sm" type="none"/>
          </a:ln>
        </p:spPr>
      </p:pic>
      <p:sp>
        <p:nvSpPr>
          <p:cNvPr id="226" name="Google Shape;226;p2"/>
          <p:cNvSpPr txBox="1"/>
          <p:nvPr/>
        </p:nvSpPr>
        <p:spPr>
          <a:xfrm>
            <a:off x="6475123" y="4786486"/>
            <a:ext cx="5716500" cy="1125900"/>
          </a:xfrm>
          <a:prstGeom prst="rect">
            <a:avLst/>
          </a:prstGeom>
          <a:noFill/>
          <a:ln>
            <a:noFill/>
          </a:ln>
        </p:spPr>
        <p:txBody>
          <a:bodyPr anchorCtr="0" anchor="t" bIns="51950" lIns="103925" spcFirstLastPara="1" rIns="103925" wrap="square" tIns="51950">
            <a:spAutoFit/>
          </a:bodyPr>
          <a:lstStyle/>
          <a:p>
            <a:pPr indent="0" lvl="0" marL="0" marR="0" rtl="0" algn="l">
              <a:spcBef>
                <a:spcPts val="0"/>
              </a:spcBef>
              <a:spcAft>
                <a:spcPts val="0"/>
              </a:spcAft>
              <a:buNone/>
            </a:pPr>
            <a:r>
              <a:rPr b="1" i="0" lang="en-US" sz="1691" u="none" cap="none" strike="noStrike">
                <a:solidFill>
                  <a:srgbClr val="004684"/>
                </a:solidFill>
                <a:latin typeface="Calibri"/>
                <a:ea typeface="Calibri"/>
                <a:cs typeface="Calibri"/>
                <a:sym typeface="Calibri"/>
              </a:rPr>
              <a:t>DR. ANGELA VANCE  ·  DEPARTMENT CHAIR &amp; </a:t>
            </a:r>
            <a:r>
              <a:rPr b="1" lang="en-US" sz="1691">
                <a:solidFill>
                  <a:srgbClr val="004684"/>
                </a:solidFill>
                <a:latin typeface="Calibri"/>
                <a:ea typeface="Calibri"/>
                <a:cs typeface="Calibri"/>
                <a:sym typeface="Calibri"/>
              </a:rPr>
              <a:t>PROFESSOR</a:t>
            </a:r>
            <a:endParaRPr sz="2032"/>
          </a:p>
          <a:p>
            <a:pPr indent="0" lvl="0" marL="0" marR="0" rtl="0" algn="l">
              <a:spcBef>
                <a:spcPts val="455"/>
              </a:spcBef>
              <a:spcAft>
                <a:spcPts val="0"/>
              </a:spcAft>
              <a:buNone/>
            </a:pPr>
            <a:r>
              <a:rPr b="0" i="0" lang="en-US" sz="1521" u="none" cap="none" strike="noStrike">
                <a:solidFill>
                  <a:srgbClr val="334155"/>
                </a:solidFill>
                <a:latin typeface="Calibri"/>
                <a:ea typeface="Calibri"/>
                <a:cs typeface="Calibri"/>
                <a:sym typeface="Calibri"/>
              </a:rPr>
              <a:t>The Administrator Silo: Managing 75 advisees, paper prerequisite overrides, 6-month panic digging through faculty emails for SACSCOC &amp; LAAB evidence binders, and isolated grant hunting.</a:t>
            </a:r>
            <a:endParaRPr sz="2032"/>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a:effectLst/>
      </p:bgPr>
    </p:bg>
    <p:spTree>
      <p:nvGrpSpPr>
        <p:cNvPr id="450" name="Shape 450"/>
        <p:cNvGrpSpPr/>
        <p:nvPr/>
      </p:nvGrpSpPr>
      <p:grpSpPr>
        <a:xfrm>
          <a:off x="0" y="0"/>
          <a:ext cx="0" cy="0"/>
          <a:chOff x="0" y="0"/>
          <a:chExt cx="0" cy="0"/>
        </a:xfrm>
      </p:grpSpPr>
      <p:sp>
        <p:nvSpPr>
          <p:cNvPr id="451" name="TextBox 450"/>
          <p:cNvSpPr txBox="1"/>
          <p:nvPr/>
        </p:nvSpPr>
        <p:spPr>
          <a:xfrm>
            <a:off x="731520" y="320040"/>
            <a:ext cx="8595360" cy="1005840"/>
          </a:xfrm>
          <a:prstGeom prst="rect">
            <a:avLst/>
          </a:prstGeom>
          <a:noFill/>
        </p:spPr>
        <p:txBody>
          <a:bodyPr wrap="square" lIns="0" tIns="0" rIns="0" bIns="0">
            <a:spAutoFit/>
          </a:bodyPr>
          <a:lstStyle/>
          <a:p>
            <a:pPr>
              <a:lnSpc>
                <a:spcPct val="100000"/>
              </a:lnSpc>
              <a:spcBef>
                <a:spcPts val="0"/>
              </a:spcBef>
              <a:spcAft>
                <a:spcPts val="200"/>
              </a:spcAft>
              <a:defRPr sz="1100" b="1">
                <a:solidFill>
                  <a:srgbClr val="B45309"/>
                </a:solidFill>
                <a:latin typeface="Inter"/>
              </a:defRPr>
            </a:pPr>
            <a:r>
              <a:rPr sz="1000" b="1">
                <a:solidFill>
                  <a:srgbClr val="B45309"/>
                </a:solidFill>
                <a:latin typeface="Calibri"/>
              </a:rPr>
              <a:t>INSTITUTIONAL ANALYSIS · CURRENT REALITY</a:t>
            </a:r>
          </a:p>
          <a:p>
            <a:pPr>
              <a:lnSpc>
                <a:spcPct val="105000"/>
              </a:lnSpc>
              <a:spcBef>
                <a:spcPts val="0"/>
              </a:spcBef>
              <a:spcAft>
                <a:spcPts val="300"/>
              </a:spcAft>
              <a:defRPr sz="2100" b="1">
                <a:solidFill>
                  <a:srgbClr val="004684"/>
                </a:solidFill>
                <a:latin typeface="Montserrat"/>
              </a:defRPr>
            </a:pPr>
            <a:r>
              <a:rPr sz="2200" b="1">
                <a:solidFill>
                  <a:srgbClr val="002D5A"/>
                </a:solidFill>
                <a:latin typeface="Calibri"/>
              </a:rPr>
              <a:t>Current Institutional Reality: Disconnected Silos &amp; Choke-Points</a:t>
            </a:r>
          </a:p>
          <a:p>
            <a:pPr>
              <a:lnSpc>
                <a:spcPct val="115000"/>
              </a:lnSpc>
              <a:spcBef>
                <a:spcPts val="0"/>
              </a:spcBef>
              <a:spcAft>
                <a:spcPts val="0"/>
              </a:spcAft>
              <a:defRPr sz="1300" i="1">
                <a:solidFill>
                  <a:srgbClr val="64748B"/>
                </a:solidFill>
                <a:latin typeface="Inter"/>
              </a:defRPr>
            </a:pPr>
            <a:r>
              <a:rPr sz="1150" b="0">
                <a:solidFill>
                  <a:srgbClr val="64748B"/>
                </a:solidFill>
                <a:latin typeface="Calibri"/>
              </a:rPr>
              <a:t>What We Are Doing Now: Fragile Intake, Jammed Conduits &amp; Locked ERP Data</a:t>
            </a:r>
          </a:p>
        </p:txBody>
      </p:sp>
      <p:pic>
        <p:nvPicPr>
          <p:cNvPr id="452" name="Picture 451" descr="image.png"/>
          <p:cNvPicPr>
            <a:picLocks noChangeAspect="1"/>
          </p:cNvPicPr>
          <p:nvPr/>
        </p:nvPicPr>
        <p:blipFill>
          <a:blip r:embed="rId4"/>
          <a:stretch>
            <a:fillRect/>
          </a:stretch>
        </p:blipFill>
        <p:spPr>
          <a:xfrm>
            <a:off x="9601200" y="320040"/>
            <a:ext cx="1874519" cy="832650"/>
          </a:xfrm>
          <a:prstGeom prst="rect">
            <a:avLst/>
          </a:prstGeom>
        </p:spPr>
      </p:pic>
      <p:pic>
        <p:nvPicPr>
          <p:cNvPr id="453" name="Picture 452" descr="current_institutional_reality_silos.jpg"/>
          <p:cNvPicPr>
            <a:picLocks noChangeAspect="1"/>
          </p:cNvPicPr>
          <p:nvPr/>
        </p:nvPicPr>
        <p:blipFill>
          <a:blip r:embed="rId5"/>
          <a:stretch>
            <a:fillRect/>
          </a:stretch>
        </p:blipFill>
        <p:spPr>
          <a:xfrm>
            <a:off x="731520" y="1508760"/>
            <a:ext cx="4754880" cy="4754880"/>
          </a:xfrm>
          <a:prstGeom prst="rect">
            <a:avLst/>
          </a:prstGeom>
        </p:spPr>
      </p:pic>
      <p:sp>
        <p:nvSpPr>
          <p:cNvPr id="454" name="Rounded Rectangle 453"/>
          <p:cNvSpPr/>
          <p:nvPr/>
        </p:nvSpPr>
        <p:spPr>
          <a:xfrm>
            <a:off x="5715000" y="1508760"/>
            <a:ext cx="5760720" cy="1444752"/>
          </a:xfrm>
          <a:prstGeom prst="roundRect">
            <a:avLst/>
          </a:prstGeom>
          <a:solidFill>
            <a:srgbClr val="FEF2F2"/>
          </a:solidFill>
          <a:ln w="19050">
            <a:solidFill>
              <a:srgbClr val="DC2626"/>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DC2626"/>
                </a:solidFill>
                <a:latin typeface="Montserrat"/>
              </a:defRPr>
            </a:pPr>
            <a:r>
              <a:t>⚠️  Fragile Intake &amp; Lost Handoffs</a:t>
            </a:r>
          </a:p>
          <a:p>
            <a:pPr>
              <a:lnSpc>
                <a:spcPct val="120000"/>
              </a:lnSpc>
              <a:defRPr sz="1100">
                <a:solidFill>
                  <a:srgbClr val="1E293B"/>
                </a:solidFill>
                <a:latin typeface="Inter"/>
              </a:defRPr>
            </a:pPr>
            <a:r>
              <a:t>Scattered paper forms, uncoordinated email requests, and disconnected communications enter university funnels with zero automated tracking, creating immediate administrative choke-points.</a:t>
            </a:r>
          </a:p>
        </p:txBody>
      </p:sp>
      <p:sp>
        <p:nvSpPr>
          <p:cNvPr id="455" name="Rounded Rectangle 454"/>
          <p:cNvSpPr/>
          <p:nvPr/>
        </p:nvSpPr>
        <p:spPr>
          <a:xfrm>
            <a:off x="5715000" y="3163824"/>
            <a:ext cx="5760720" cy="1444752"/>
          </a:xfrm>
          <a:prstGeom prst="roundRect">
            <a:avLst/>
          </a:prstGeom>
          <a:solidFill>
            <a:srgbClr val="FFFBEB"/>
          </a:solidFill>
          <a:ln w="1905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D97706"/>
                </a:solidFill>
                <a:latin typeface="Montserrat"/>
              </a:defRPr>
            </a:pPr>
            <a:r>
              <a:t>⚠️  Concrete Departmental Silos</a:t>
            </a:r>
          </a:p>
          <a:p>
            <a:pPr>
              <a:lnSpc>
                <a:spcPct val="120000"/>
              </a:lnSpc>
              <a:defRPr sz="1100">
                <a:solidFill>
                  <a:srgbClr val="1E293B"/>
                </a:solidFill>
                <a:latin typeface="Inter"/>
              </a:defRPr>
            </a:pPr>
            <a:r>
              <a:t>Research, Academics, Extension, Operations, and Grants are isolated in concrete bunkers with broken conduits. High-impact student living lab hours and faculty grant efforts evaporate in silos.</a:t>
            </a:r>
          </a:p>
        </p:txBody>
      </p:sp>
      <p:sp>
        <p:nvSpPr>
          <p:cNvPr id="456" name="Rounded Rectangle 455"/>
          <p:cNvSpPr/>
          <p:nvPr/>
        </p:nvSpPr>
        <p:spPr>
          <a:xfrm>
            <a:off x="5715000" y="4818888"/>
            <a:ext cx="5760720" cy="1444752"/>
          </a:xfrm>
          <a:prstGeom prst="roundRect">
            <a:avLst/>
          </a:prstGeom>
          <a:solidFill>
            <a:srgbClr val="F8FAFC"/>
          </a:solidFill>
          <a:ln w="19050">
            <a:solidFill>
              <a:srgbClr val="94A3B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94A3B8"/>
                </a:solidFill>
                <a:latin typeface="Montserrat"/>
              </a:defRPr>
            </a:pPr>
            <a:r>
              <a:t>⚠️  Locked ERP Data &amp; Spreadsheet Fatigue</a:t>
            </a:r>
          </a:p>
          <a:p>
            <a:pPr>
              <a:lnSpc>
                <a:spcPct val="120000"/>
              </a:lnSpc>
              <a:defRPr sz="1100">
                <a:solidFill>
                  <a:srgbClr val="1E293B"/>
                </a:solidFill>
                <a:latin typeface="Inter"/>
              </a:defRPr>
            </a:pPr>
            <a:r>
              <a:t>Multi-million dollar investments in Ellucian Banner and Cayuse remain trapped behind administrative barriers. Staff and chairs resort to manual spreadsheets, causing approval delays and survey fatigue.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3" name="TextBox 2"/>
          <p:cNvSpPr txBox="1"/>
          <p:nvPr/>
        </p:nvSpPr>
        <p:spPr>
          <a:xfrm>
            <a:off x="731520" y="320040"/>
            <a:ext cx="8595360" cy="1005840"/>
          </a:xfrm>
          <a:prstGeom prst="rect">
            <a:avLst/>
          </a:prstGeom>
          <a:noFill/>
        </p:spPr>
        <p:txBody>
          <a:bodyPr wrap="square" lIns="0" tIns="0" rIns="0" bIns="0">
            <a:spAutoFit/>
          </a:bodyPr>
          <a:lstStyle/>
          <a:p>
            <a:pPr>
              <a:lnSpc>
                <a:spcPct val="100000"/>
              </a:lnSpc>
              <a:spcBef>
                <a:spcPts val="0"/>
              </a:spcBef>
              <a:spcAft>
                <a:spcPts val="200"/>
              </a:spcAft>
              <a:defRPr sz="1100" b="1">
                <a:solidFill>
                  <a:srgbClr val="FDB927"/>
                </a:solidFill>
                <a:latin typeface="Inter"/>
              </a:defRPr>
            </a:pPr>
            <a:r>
              <a:rPr sz="1000" b="1">
                <a:solidFill>
                  <a:srgbClr val="B45309"/>
                </a:solidFill>
                <a:latin typeface="Calibri"/>
              </a:rPr>
              <a:t>ENTERPRISE INFRASTRUCTURE · THE UNIFIED SOLUTION</a:t>
            </a:r>
          </a:p>
          <a:p>
            <a:pPr>
              <a:lnSpc>
                <a:spcPct val="105000"/>
              </a:lnSpc>
              <a:spcBef>
                <a:spcPts val="0"/>
              </a:spcBef>
              <a:spcAft>
                <a:spcPts val="300"/>
              </a:spcAft>
              <a:defRPr sz="2100" b="1">
                <a:solidFill>
                  <a:srgbClr val="004684"/>
                </a:solidFill>
                <a:latin typeface="Montserrat"/>
              </a:defRPr>
            </a:pPr>
            <a:r>
              <a:rPr sz="2200" b="1">
                <a:solidFill>
                  <a:srgbClr val="002D5A"/>
                </a:solidFill>
                <a:latin typeface="Calibri"/>
              </a:rPr>
              <a:t>Enterprise &amp; ERP Integration: The Institutional Ecosystem</a:t>
            </a:r>
          </a:p>
          <a:p>
            <a:pPr>
              <a:lnSpc>
                <a:spcPct val="115000"/>
              </a:lnSpc>
              <a:spcBef>
                <a:spcPts val="0"/>
              </a:spcBef>
              <a:spcAft>
                <a:spcPts val="0"/>
              </a:spcAft>
              <a:defRPr sz="1300" i="1">
                <a:solidFill>
                  <a:srgbClr val="64748B"/>
                </a:solidFill>
                <a:latin typeface="Inter"/>
              </a:defRPr>
            </a:pPr>
            <a:r>
              <a:rPr sz="1150" b="0">
                <a:solidFill>
                  <a:srgbClr val="64748B"/>
                </a:solidFill>
                <a:latin typeface="Calibri"/>
              </a:rPr>
              <a:t>Aggie Gateway as the Smooth Manifestation Machine: Unlocking Authoritative ERP for Literally Everyone</a:t>
            </a:r>
          </a:p>
        </p:txBody>
      </p:sp>
      <p:pic>
        <p:nvPicPr>
          <p:cNvPr id="4" name="Picture 3" descr="image.png"/>
          <p:cNvPicPr>
            <a:picLocks noChangeAspect="1"/>
          </p:cNvPicPr>
          <p:nvPr/>
        </p:nvPicPr>
        <p:blipFill>
          <a:blip r:embed="rId2"/>
          <a:stretch>
            <a:fillRect/>
          </a:stretch>
        </p:blipFill>
        <p:spPr>
          <a:xfrm>
            <a:off x="9601200" y="320040"/>
            <a:ext cx="1874519" cy="832650"/>
          </a:xfrm>
          <a:prstGeom prst="rect">
            <a:avLst/>
          </a:prstGeom>
        </p:spPr>
      </p:pic>
      <p:pic>
        <p:nvPicPr>
          <p:cNvPr id="5" name="Picture 4" descr="aggie_gateway_smooth_machine.jpg"/>
          <p:cNvPicPr>
            <a:picLocks noChangeAspect="1"/>
          </p:cNvPicPr>
          <p:nvPr/>
        </p:nvPicPr>
        <p:blipFill>
          <a:blip r:embed="rId3"/>
          <a:stretch>
            <a:fillRect/>
          </a:stretch>
        </p:blipFill>
        <p:spPr>
          <a:xfrm>
            <a:off x="731520" y="1508760"/>
            <a:ext cx="4754880" cy="4754880"/>
          </a:xfrm>
          <a:prstGeom prst="rect">
            <a:avLst/>
          </a:prstGeom>
        </p:spPr>
      </p:pic>
      <p:sp>
        <p:nvSpPr>
          <p:cNvPr id="6" name="Rounded Rectangle 5"/>
          <p:cNvSpPr/>
          <p:nvPr/>
        </p:nvSpPr>
        <p:spPr>
          <a:xfrm>
            <a:off x="5715000" y="1508760"/>
            <a:ext cx="5760720" cy="1444752"/>
          </a:xfrm>
          <a:prstGeom prst="roundRect">
            <a:avLst/>
          </a:prstGeom>
          <a:solidFill>
            <a:srgbClr val="F0F9FF"/>
          </a:solidFill>
          <a:ln w="19050">
            <a:solidFill>
              <a:srgbClr val="0284C7"/>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0284C7"/>
                </a:solidFill>
                <a:latin typeface="Montserrat"/>
              </a:defRPr>
            </a:pPr>
            <a:r>
              <a:t>✨  Universal Intake &amp; AI Gateway</a:t>
            </a:r>
          </a:p>
          <a:p>
            <a:pPr>
              <a:lnSpc>
                <a:spcPct val="120000"/>
              </a:lnSpc>
              <a:defRPr sz="1100">
                <a:solidFill>
                  <a:srgbClr val="1E293B"/>
                </a:solidFill>
                <a:latin typeface="Inter"/>
              </a:defRPr>
            </a:pPr>
            <a:r>
              <a:t>A unified institutional portal directly aligned with the 2030 Strategic Plan. Ingests student, faculty, and community requests, routing them dynamically through AI-powered optimization.</a:t>
            </a:r>
          </a:p>
        </p:txBody>
      </p:sp>
      <p:sp>
        <p:nvSpPr>
          <p:cNvPr id="7" name="Rounded Rectangle 6"/>
          <p:cNvSpPr/>
          <p:nvPr/>
        </p:nvSpPr>
        <p:spPr>
          <a:xfrm>
            <a:off x="5715000" y="3163824"/>
            <a:ext cx="5760720" cy="1444752"/>
          </a:xfrm>
          <a:prstGeom prst="roundRect">
            <a:avLst/>
          </a:prstGeom>
          <a:solidFill>
            <a:srgbClr val="F0FDF4"/>
          </a:solidFill>
          <a:ln w="19050">
            <a:solidFill>
              <a:srgbClr val="16A34A"/>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16A34A"/>
                </a:solidFill>
                <a:latin typeface="Montserrat"/>
              </a:defRPr>
            </a:pPr>
            <a:r>
              <a:t>✨  Integrated Multidisciplinary Core</a:t>
            </a:r>
          </a:p>
          <a:p>
            <a:pPr>
              <a:lnSpc>
                <a:spcPct val="120000"/>
              </a:lnSpc>
              <a:defRPr sz="1100">
                <a:solidFill>
                  <a:srgbClr val="1E293B"/>
                </a:solidFill>
                <a:latin typeface="Inter"/>
              </a:defRPr>
            </a:pPr>
            <a:r>
              <a:t>Replaces concrete silos with coordinated conduits connecting Research, Extension, Academics, Operations, and Grants into one continuous digital living lab workflow.</a:t>
            </a:r>
          </a:p>
        </p:txBody>
      </p:sp>
      <p:sp>
        <p:nvSpPr>
          <p:cNvPr id="8" name="Rounded Rectangle 7"/>
          <p:cNvSpPr/>
          <p:nvPr/>
        </p:nvSpPr>
        <p:spPr>
          <a:xfrm>
            <a:off x="5715000" y="4818888"/>
            <a:ext cx="5760720" cy="1444752"/>
          </a:xfrm>
          <a:prstGeom prst="roundRect">
            <a:avLst/>
          </a:prstGeom>
          <a:solidFill>
            <a:srgbClr val="FEFCE8"/>
          </a:solidFill>
          <a:ln w="19050">
            <a:solidFill>
              <a:srgbClr val="CA8A04"/>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64592" bIns="137160"/>
          <a:lstStyle/>
          <a:p>
            <a:pPr algn="ctr">
              <a:spcAft>
                <a:spcPts val="400"/>
              </a:spcAft>
              <a:defRPr sz="1400" b="1">
                <a:solidFill>
                  <a:srgbClr val="CA8A04"/>
                </a:solidFill>
                <a:latin typeface="Montserrat"/>
              </a:defRPr>
            </a:pPr>
            <a:r>
              <a:t>✨  Central Data Hub &amp; ERP Manifestation</a:t>
            </a:r>
          </a:p>
          <a:p>
            <a:pPr>
              <a:lnSpc>
                <a:spcPct val="120000"/>
              </a:lnSpc>
              <a:defRPr sz="1100">
                <a:solidFill>
                  <a:srgbClr val="1E293B"/>
                </a:solidFill>
                <a:latin typeface="Inter"/>
              </a:defRPr>
            </a:pPr>
            <a:r>
              <a:t>Bridges authoritative Ellucian Banner, DegreeWorks, and Cayuse records through secure, read-only feeds—powering real-time dashboards and automated approvals for literally every campus role.</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7"/>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PLATFORM ENGINES</a:t>
            </a:r>
            <a:endParaRPr/>
          </a:p>
          <a:p>
            <a:pPr indent="0" lvl="0" marL="0" marR="0" rtl="0" algn="l">
              <a:lnSpc>
                <a:spcPct val="105000"/>
              </a:lnSpc>
              <a:spcBef>
                <a:spcPts val="0"/>
              </a:spcBef>
              <a:spcAft>
                <a:spcPts val="300"/>
              </a:spcAft>
              <a:buNone/>
            </a:pPr>
            <a:r>
              <a:rPr sz="2200" b="1">
                <a:solidFill>
                  <a:srgbClr val="002D5A"/>
                </a:solidFill>
                <a:latin typeface="Calibri"/>
              </a:rPr>
              <a:t>Dual Architecture: Four In-House Sovereign Engines</a:t>
            </a:r>
            <a:endParaRPr/>
          </a:p>
          <a:p>
            <a:pPr indent="0" lvl="0" marL="0" marR="0" rtl="0" algn="l">
              <a:lnSpc>
                <a:spcPct val="115000"/>
              </a:lnSpc>
              <a:spcBef>
                <a:spcPts val="0"/>
              </a:spcBef>
              <a:spcAft>
                <a:spcPts val="0"/>
              </a:spcAft>
              <a:buNone/>
            </a:pPr>
            <a:r>
              <a:rPr sz="1150" b="0">
                <a:solidFill>
                  <a:srgbClr val="64748B"/>
                </a:solidFill>
                <a:latin typeface="Calibri"/>
              </a:rPr>
              <a:t>Specialized Tools That Function Independently or Converge Inside Aggie Gateway</a:t>
            </a:r>
            <a:endParaRPr/>
          </a:p>
        </p:txBody>
      </p:sp>
      <p:sp>
        <p:nvSpPr>
          <p:cNvPr id="313" name="Google Shape;313;p7"/>
          <p:cNvSpPr/>
          <p:nvPr/>
        </p:nvSpPr>
        <p:spPr>
          <a:xfrm>
            <a:off x="731525" y="1417325"/>
            <a:ext cx="5212200" cy="1051500"/>
          </a:xfrm>
          <a:prstGeom prst="roundRect">
            <a:avLst>
              <a:gd fmla="val 16667" name="adj"/>
            </a:avLst>
          </a:prstGeom>
          <a:solidFill>
            <a:srgbClr val="FFFFFF"/>
          </a:solidFill>
          <a:ln cap="flat" cmpd="sng" w="19050">
            <a:solidFill>
              <a:srgbClr val="FDB515"/>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4" name="Google Shape;314;p7"/>
          <p:cNvSpPr txBox="1"/>
          <p:nvPr/>
        </p:nvSpPr>
        <p:spPr>
          <a:xfrm>
            <a:off x="960125" y="1554480"/>
            <a:ext cx="4755000" cy="64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50" u="none" cap="none" strike="noStrike">
                <a:solidFill>
                  <a:srgbClr val="002D5A"/>
                </a:solidFill>
                <a:latin typeface="Calibri"/>
                <a:ea typeface="Calibri"/>
                <a:cs typeface="Calibri"/>
                <a:sym typeface="Calibri"/>
              </a:rPr>
              <a:t>The Power of Modularity</a:t>
            </a:r>
            <a:endParaRPr/>
          </a:p>
          <a:p>
            <a:pPr indent="0" lvl="0" marL="0" marR="0" rtl="0" algn="l">
              <a:spcBef>
                <a:spcPts val="400"/>
              </a:spcBef>
              <a:spcAft>
                <a:spcPts val="0"/>
              </a:spcAft>
              <a:buNone/>
            </a:pPr>
            <a:r>
              <a:rPr b="0" i="0" lang="en-US" sz="1000" u="none" cap="none" strike="noStrike">
                <a:solidFill>
                  <a:srgbClr val="334155"/>
                </a:solidFill>
                <a:latin typeface="Calibri"/>
                <a:ea typeface="Calibri"/>
                <a:cs typeface="Calibri"/>
                <a:sym typeface="Calibri"/>
              </a:rPr>
              <a:t>Each engine (EMMA, ISLA, AVA, GRANTED) operates as a standalone tool for deep studio drills, GIS mapping, or grant hunting.</a:t>
            </a:r>
            <a:endParaRPr/>
          </a:p>
        </p:txBody>
      </p:sp>
      <p:sp>
        <p:nvSpPr>
          <p:cNvPr id="315" name="Google Shape;315;p7"/>
          <p:cNvSpPr/>
          <p:nvPr/>
        </p:nvSpPr>
        <p:spPr>
          <a:xfrm>
            <a:off x="6245351" y="1417325"/>
            <a:ext cx="5212200" cy="1051500"/>
          </a:xfrm>
          <a:prstGeom prst="roundRect">
            <a:avLst>
              <a:gd fmla="val 16667" name="adj"/>
            </a:avLst>
          </a:prstGeom>
          <a:solidFill>
            <a:srgbClr val="FFFFFF"/>
          </a:solidFill>
          <a:ln cap="flat" cmpd="sng" w="19050">
            <a:solidFill>
              <a:srgbClr val="00468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6" name="Google Shape;316;p7"/>
          <p:cNvSpPr txBox="1"/>
          <p:nvPr/>
        </p:nvSpPr>
        <p:spPr>
          <a:xfrm>
            <a:off x="6473950" y="1554479"/>
            <a:ext cx="4755000" cy="643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50" u="none" cap="none" strike="noStrike">
                <a:solidFill>
                  <a:srgbClr val="002D5A"/>
                </a:solidFill>
                <a:latin typeface="Calibri"/>
                <a:ea typeface="Calibri"/>
                <a:cs typeface="Calibri"/>
                <a:sym typeface="Calibri"/>
              </a:rPr>
              <a:t>Unified Institutional Desktop</a:t>
            </a:r>
            <a:endParaRPr/>
          </a:p>
          <a:p>
            <a:pPr indent="0" lvl="0" marL="0" marR="0" rtl="0" algn="l">
              <a:spcBef>
                <a:spcPts val="400"/>
              </a:spcBef>
              <a:spcAft>
                <a:spcPts val="0"/>
              </a:spcAft>
              <a:buNone/>
            </a:pPr>
            <a:r>
              <a:rPr b="0" i="0" lang="en-US" sz="1000" u="none" cap="none" strike="noStrike">
                <a:solidFill>
                  <a:srgbClr val="334155"/>
                </a:solidFill>
                <a:latin typeface="Calibri"/>
                <a:ea typeface="Calibri"/>
                <a:cs typeface="Calibri"/>
                <a:sym typeface="Calibri"/>
              </a:rPr>
              <a:t>Inside Aggie Gateway, all four unite under one login, shared records, and automated accreditation evidence harvesting.</a:t>
            </a:r>
            <a:endParaRPr/>
          </a:p>
        </p:txBody>
      </p:sp>
      <p:sp>
        <p:nvSpPr>
          <p:cNvPr id="317" name="Google Shape;317;p7"/>
          <p:cNvSpPr/>
          <p:nvPr/>
        </p:nvSpPr>
        <p:spPr>
          <a:xfrm>
            <a:off x="7269983" y="5582771"/>
            <a:ext cx="3654600" cy="908700"/>
          </a:xfrm>
          <a:prstGeom prst="rect">
            <a:avLst/>
          </a:prstGeom>
          <a:noFill/>
          <a:ln>
            <a:noFill/>
          </a:ln>
        </p:spPr>
        <p:txBody>
          <a:bodyPr anchorCtr="0" anchor="ctr" bIns="40350" lIns="80725" spcFirstLastPara="1" rIns="80725" wrap="square" tIns="40350">
            <a:noAutofit/>
          </a:bodyPr>
          <a:lstStyle/>
          <a:p>
            <a:pPr indent="0" lvl="0" marL="0" marR="0" rtl="0" algn="l">
              <a:spcBef>
                <a:spcPts val="0"/>
              </a:spcBef>
              <a:spcAft>
                <a:spcPts val="0"/>
              </a:spcAft>
              <a:buClr>
                <a:srgbClr val="777777"/>
              </a:buClr>
              <a:buSzPts val="942"/>
              <a:buFont typeface="Calibri"/>
              <a:buNone/>
            </a:pPr>
            <a:r>
              <a:rPr b="1" i="1" lang="en-US" sz="1766" u="none" cap="none" strike="noStrike">
                <a:solidFill>
                  <a:srgbClr val="FDB927"/>
                </a:solidFill>
                <a:latin typeface="Calibri"/>
                <a:ea typeface="Calibri"/>
                <a:cs typeface="Calibri"/>
                <a:sym typeface="Calibri"/>
              </a:rPr>
              <a:t>All platforms share authentication, design language, and a common secure data backbone.</a:t>
            </a:r>
            <a:endParaRPr b="1" i="0" sz="1766" u="none" cap="none" strike="noStrike">
              <a:solidFill>
                <a:srgbClr val="FDB927"/>
              </a:solidFill>
              <a:latin typeface="Calibri"/>
              <a:ea typeface="Calibri"/>
              <a:cs typeface="Calibri"/>
              <a:sym typeface="Calibri"/>
            </a:endParaRPr>
          </a:p>
        </p:txBody>
      </p:sp>
      <p:pic>
        <p:nvPicPr>
          <p:cNvPr id="318" name="Google Shape;318;p7"/>
          <p:cNvPicPr preferRelativeResize="0"/>
          <p:nvPr/>
        </p:nvPicPr>
        <p:blipFill>
          <a:blip r:embed="rId3">
            <a:alphaModFix/>
          </a:blip>
          <a:stretch>
            <a:fillRect/>
          </a:stretch>
        </p:blipFill>
        <p:spPr>
          <a:xfrm>
            <a:off x="3827876" y="2799991"/>
            <a:ext cx="1442400" cy="1442400"/>
          </a:xfrm>
          <a:prstGeom prst="ellipse">
            <a:avLst/>
          </a:prstGeom>
          <a:noFill/>
          <a:ln>
            <a:noFill/>
          </a:ln>
        </p:spPr>
      </p:pic>
      <p:sp>
        <p:nvSpPr>
          <p:cNvPr id="319" name="Google Shape;319;p7"/>
          <p:cNvSpPr txBox="1"/>
          <p:nvPr/>
        </p:nvSpPr>
        <p:spPr>
          <a:xfrm>
            <a:off x="7896239" y="4409937"/>
            <a:ext cx="1805100" cy="662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GRANTED</a:t>
            </a:r>
            <a:endParaRPr b="1" sz="1413">
              <a:solidFill>
                <a:srgbClr val="002855"/>
              </a:solidFill>
              <a:latin typeface="Lato"/>
              <a:ea typeface="Lato"/>
              <a:cs typeface="Lato"/>
              <a:sym typeface="Lato"/>
            </a:endParaRPr>
          </a:p>
          <a:p>
            <a:pPr indent="0" lvl="0" marL="0" rtl="0" algn="ctr">
              <a:spcBef>
                <a:spcPts val="0"/>
              </a:spcBef>
              <a:spcAft>
                <a:spcPts val="0"/>
              </a:spcAft>
              <a:buNone/>
            </a:pPr>
            <a:r>
              <a:rPr b="1" lang="en-US" sz="1060">
                <a:solidFill>
                  <a:srgbClr val="475569"/>
                </a:solidFill>
                <a:latin typeface="Lato"/>
                <a:ea typeface="Lato"/>
                <a:cs typeface="Lato"/>
                <a:sym typeface="Lato"/>
              </a:rPr>
              <a:t>Funding &amp; Research Pipeline</a:t>
            </a:r>
            <a:endParaRPr b="1" sz="1060">
              <a:solidFill>
                <a:srgbClr val="475569"/>
              </a:solidFill>
              <a:latin typeface="Lato"/>
              <a:ea typeface="Lato"/>
              <a:cs typeface="Lato"/>
              <a:sym typeface="Lato"/>
            </a:endParaRPr>
          </a:p>
        </p:txBody>
      </p:sp>
      <p:pic>
        <p:nvPicPr>
          <p:cNvPr id="320" name="Google Shape;320;p7"/>
          <p:cNvPicPr preferRelativeResize="0"/>
          <p:nvPr/>
        </p:nvPicPr>
        <p:blipFill>
          <a:blip r:embed="rId4">
            <a:alphaModFix/>
          </a:blip>
          <a:stretch>
            <a:fillRect/>
          </a:stretch>
        </p:blipFill>
        <p:spPr>
          <a:xfrm>
            <a:off x="8079055" y="2748025"/>
            <a:ext cx="1442400" cy="1442400"/>
          </a:xfrm>
          <a:prstGeom prst="ellipse">
            <a:avLst/>
          </a:prstGeom>
          <a:noFill/>
          <a:ln>
            <a:noFill/>
          </a:ln>
        </p:spPr>
      </p:pic>
      <p:sp>
        <p:nvSpPr>
          <p:cNvPr id="321" name="Google Shape;321;p7"/>
          <p:cNvSpPr txBox="1"/>
          <p:nvPr/>
        </p:nvSpPr>
        <p:spPr>
          <a:xfrm>
            <a:off x="5809980" y="4409937"/>
            <a:ext cx="1845300" cy="662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413">
                <a:solidFill>
                  <a:srgbClr val="002855"/>
                </a:solidFill>
                <a:latin typeface="Lato"/>
                <a:ea typeface="Lato"/>
                <a:cs typeface="Lato"/>
                <a:sym typeface="Lato"/>
              </a:rPr>
              <a:t>AVA</a:t>
            </a:r>
            <a:endParaRPr b="1" sz="1413">
              <a:solidFill>
                <a:srgbClr val="002855"/>
              </a:solidFill>
              <a:latin typeface="Lato"/>
              <a:ea typeface="Lato"/>
              <a:cs typeface="Lato"/>
              <a:sym typeface="Lato"/>
            </a:endParaRPr>
          </a:p>
          <a:p>
            <a:pPr indent="0" lvl="0" marL="0" rtl="0" algn="ctr">
              <a:spcBef>
                <a:spcPts val="0"/>
              </a:spcBef>
              <a:spcAft>
                <a:spcPts val="0"/>
              </a:spcAft>
              <a:buNone/>
            </a:pPr>
            <a:r>
              <a:rPr b="1" lang="en-US" sz="1060">
                <a:solidFill>
                  <a:srgbClr val="475569"/>
                </a:solidFill>
                <a:latin typeface="Lato"/>
                <a:ea typeface="Lato"/>
                <a:cs typeface="Lato"/>
                <a:sym typeface="Lato"/>
              </a:rPr>
              <a:t>Visualization &amp; Digital Twin</a:t>
            </a:r>
            <a:endParaRPr b="1" sz="1060">
              <a:solidFill>
                <a:srgbClr val="475569"/>
              </a:solidFill>
              <a:latin typeface="Lato"/>
              <a:ea typeface="Lato"/>
              <a:cs typeface="Lato"/>
              <a:sym typeface="Lato"/>
            </a:endParaRPr>
          </a:p>
        </p:txBody>
      </p:sp>
      <p:pic>
        <p:nvPicPr>
          <p:cNvPr id="322" name="Google Shape;322;p7"/>
          <p:cNvPicPr preferRelativeResize="0"/>
          <p:nvPr/>
        </p:nvPicPr>
        <p:blipFill>
          <a:blip r:embed="rId5">
            <a:alphaModFix/>
          </a:blip>
          <a:stretch>
            <a:fillRect/>
          </a:stretch>
        </p:blipFill>
        <p:spPr>
          <a:xfrm>
            <a:off x="5971549" y="2793561"/>
            <a:ext cx="1442400" cy="1442400"/>
          </a:xfrm>
          <a:prstGeom prst="ellipse">
            <a:avLst/>
          </a:prstGeom>
          <a:noFill/>
          <a:ln>
            <a:noFill/>
          </a:ln>
        </p:spPr>
      </p:pic>
      <p:sp>
        <p:nvSpPr>
          <p:cNvPr id="323" name="Google Shape;323;p7"/>
          <p:cNvSpPr txBox="1"/>
          <p:nvPr/>
        </p:nvSpPr>
        <p:spPr>
          <a:xfrm>
            <a:off x="1298173" y="4409949"/>
            <a:ext cx="2003100" cy="662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413">
                <a:solidFill>
                  <a:srgbClr val="002855"/>
                </a:solidFill>
                <a:latin typeface="Lato"/>
                <a:ea typeface="Lato"/>
                <a:cs typeface="Lato"/>
                <a:sym typeface="Lato"/>
              </a:rPr>
              <a:t>EMMA</a:t>
            </a:r>
            <a:endParaRPr b="1" sz="1413">
              <a:solidFill>
                <a:srgbClr val="002855"/>
              </a:solidFill>
              <a:latin typeface="Lato"/>
              <a:ea typeface="Lato"/>
              <a:cs typeface="Lato"/>
              <a:sym typeface="Lato"/>
            </a:endParaRPr>
          </a:p>
          <a:p>
            <a:pPr indent="0" lvl="0" marL="0" rtl="0" algn="ctr">
              <a:spcBef>
                <a:spcPts val="0"/>
              </a:spcBef>
              <a:spcAft>
                <a:spcPts val="0"/>
              </a:spcAft>
              <a:buNone/>
            </a:pPr>
            <a:r>
              <a:rPr b="1" lang="en-US" sz="1060">
                <a:solidFill>
                  <a:srgbClr val="475569"/>
                </a:solidFill>
                <a:latin typeface="Lato"/>
                <a:ea typeface="Lato"/>
                <a:cs typeface="Lato"/>
                <a:sym typeface="Lato"/>
              </a:rPr>
              <a:t>The Mapping &amp; Tracking Engine</a:t>
            </a:r>
            <a:endParaRPr b="1" sz="1060">
              <a:solidFill>
                <a:srgbClr val="475569"/>
              </a:solidFill>
              <a:latin typeface="Lato"/>
              <a:ea typeface="Lato"/>
              <a:cs typeface="Lato"/>
              <a:sym typeface="Lato"/>
            </a:endParaRPr>
          </a:p>
        </p:txBody>
      </p:sp>
      <p:pic>
        <p:nvPicPr>
          <p:cNvPr id="324" name="Google Shape;324;p7"/>
          <p:cNvPicPr preferRelativeResize="0"/>
          <p:nvPr/>
        </p:nvPicPr>
        <p:blipFill>
          <a:blip r:embed="rId6">
            <a:alphaModFix/>
          </a:blip>
          <a:stretch>
            <a:fillRect/>
          </a:stretch>
        </p:blipFill>
        <p:spPr>
          <a:xfrm>
            <a:off x="1578596" y="2833318"/>
            <a:ext cx="1442400" cy="1442400"/>
          </a:xfrm>
          <a:prstGeom prst="ellipse">
            <a:avLst/>
          </a:prstGeom>
          <a:noFill/>
          <a:ln>
            <a:noFill/>
          </a:ln>
        </p:spPr>
      </p:pic>
      <p:sp>
        <p:nvSpPr>
          <p:cNvPr id="325" name="Google Shape;325;p7"/>
          <p:cNvSpPr txBox="1"/>
          <p:nvPr/>
        </p:nvSpPr>
        <p:spPr>
          <a:xfrm>
            <a:off x="3641720" y="4409923"/>
            <a:ext cx="1917600" cy="662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413">
                <a:solidFill>
                  <a:srgbClr val="002855"/>
                </a:solidFill>
                <a:latin typeface="Lato"/>
                <a:ea typeface="Lato"/>
                <a:cs typeface="Lato"/>
                <a:sym typeface="Lato"/>
              </a:rPr>
              <a:t>ISLA</a:t>
            </a:r>
            <a:endParaRPr b="1" sz="1413">
              <a:solidFill>
                <a:srgbClr val="002855"/>
              </a:solidFill>
              <a:latin typeface="Lato"/>
              <a:ea typeface="Lato"/>
              <a:cs typeface="Lato"/>
              <a:sym typeface="Lato"/>
            </a:endParaRPr>
          </a:p>
          <a:p>
            <a:pPr indent="0" lvl="0" marL="0" rtl="0" algn="ctr">
              <a:spcBef>
                <a:spcPts val="0"/>
              </a:spcBef>
              <a:spcAft>
                <a:spcPts val="0"/>
              </a:spcAft>
              <a:buNone/>
            </a:pPr>
            <a:r>
              <a:rPr b="1" lang="en-US" sz="1060">
                <a:solidFill>
                  <a:srgbClr val="475569"/>
                </a:solidFill>
                <a:latin typeface="Lato"/>
                <a:ea typeface="Lato"/>
                <a:cs typeface="Lato"/>
                <a:sym typeface="Lato"/>
              </a:rPr>
              <a:t>Universal Credentialing Engine</a:t>
            </a:r>
            <a:endParaRPr b="1" sz="1060">
              <a:solidFill>
                <a:srgbClr val="475569"/>
              </a:solidFill>
              <a:latin typeface="Lato"/>
              <a:ea typeface="Lato"/>
              <a:cs typeface="Lato"/>
              <a:sym typeface="Lato"/>
            </a:endParaRPr>
          </a:p>
        </p:txBody>
      </p:sp>
      <p:pic>
        <p:nvPicPr>
          <p:cNvPr id="326" name="Google Shape;326;p7"/>
          <p:cNvPicPr preferRelativeResize="0"/>
          <p:nvPr/>
        </p:nvPicPr>
        <p:blipFill>
          <a:blip r:embed="rId7">
            <a:alphaModFix/>
          </a:blip>
          <a:stretch>
            <a:fillRect/>
          </a:stretch>
        </p:blipFill>
        <p:spPr>
          <a:xfrm>
            <a:off x="3219565" y="5074647"/>
            <a:ext cx="4129468" cy="1618753"/>
          </a:xfrm>
          <a:prstGeom prst="rect">
            <a:avLst/>
          </a:prstGeom>
          <a:noFill/>
          <a:ln>
            <a:noFill/>
          </a:ln>
        </p:spPr>
      </p:pic>
      <p:sp>
        <p:nvSpPr>
          <p:cNvPr id="327" name="Google Shape;327;p7"/>
          <p:cNvSpPr/>
          <p:nvPr/>
        </p:nvSpPr>
        <p:spPr>
          <a:xfrm>
            <a:off x="1056575" y="4514209"/>
            <a:ext cx="9141753" cy="567234"/>
          </a:xfrm>
          <a:custGeom>
            <a:rect b="b" l="l" r="r" t="t"/>
            <a:pathLst>
              <a:path extrusionOk="0" h="19274" w="310627">
                <a:moveTo>
                  <a:pt x="0" y="0"/>
                </a:moveTo>
                <a:lnTo>
                  <a:pt x="0" y="19274"/>
                </a:lnTo>
                <a:lnTo>
                  <a:pt x="310627" y="19274"/>
                </a:lnTo>
                <a:lnTo>
                  <a:pt x="310627" y="4931"/>
                </a:lnTo>
              </a:path>
            </a:pathLst>
          </a:custGeom>
          <a:noFill/>
          <a:ln cap="flat" cmpd="sng" w="11200">
            <a:solidFill>
              <a:srgbClr val="44546A"/>
            </a:solidFill>
            <a:prstDash val="solid"/>
            <a:round/>
            <a:headEnd len="med" w="med" type="triangle"/>
            <a:tailEnd len="med" w="med" type="triangle"/>
          </a:ln>
        </p:spPr>
        <p:txBody>
          <a:body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h41b54b14a2c4f821_0_192"/>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PILLAR 1 · DEGREE TRAJECTORY GPS (EMMA)</a:t>
            </a:r>
            <a:endParaRPr sz="1900"/>
          </a:p>
          <a:p>
            <a:pPr indent="0" lvl="0" marL="0" marR="0" rtl="0" algn="l">
              <a:lnSpc>
                <a:spcPct val="105000"/>
              </a:lnSpc>
              <a:spcBef>
                <a:spcPts val="0"/>
              </a:spcBef>
              <a:spcAft>
                <a:spcPts val="300"/>
              </a:spcAft>
              <a:buNone/>
            </a:pPr>
            <a:r>
              <a:rPr sz="2200" b="1">
                <a:solidFill>
                  <a:srgbClr val="002D5A"/>
                </a:solidFill>
                <a:latin typeface="Calibri"/>
              </a:rPr>
              <a:t>EMMA: 4-Year Experiential GPS &amp; Degree Trajectory</a:t>
            </a:r>
            <a:endParaRPr sz="1900"/>
          </a:p>
          <a:p>
            <a:pPr indent="0" lvl="0" marL="0" marR="0" rtl="0" algn="l">
              <a:lnSpc>
                <a:spcPct val="115000"/>
              </a:lnSpc>
              <a:spcBef>
                <a:spcPts val="0"/>
              </a:spcBef>
              <a:spcAft>
                <a:spcPts val="0"/>
              </a:spcAft>
              <a:buNone/>
            </a:pPr>
            <a:r>
              <a:rPr sz="1150" b="0">
                <a:solidFill>
                  <a:srgbClr val="64748B"/>
                </a:solidFill>
                <a:latin typeface="Calibri"/>
              </a:rPr>
              <a:t>Instantiated from Existing Syllabi to Track Real-Time Micro-Learning Velocity &amp; Harvest Evidence</a:t>
            </a:r>
            <a:endParaRPr sz="1900"/>
          </a:p>
        </p:txBody>
      </p:sp>
      <p:pic>
        <p:nvPicPr>
          <p:cNvPr id="425" name="Google Shape;425;h41b54b14a2c4f821_0_192"/>
          <p:cNvPicPr preferRelativeResize="0"/>
          <p:nvPr/>
        </p:nvPicPr>
        <p:blipFill rotWithShape="1">
          <a:blip r:embed="rId3">
            <a:alphaModFix/>
          </a:blip>
          <a:srcRect b="8277" l="0" r="0" t="11517"/>
          <a:stretch/>
        </p:blipFill>
        <p:spPr>
          <a:xfrm>
            <a:off x="-1350" y="1357600"/>
            <a:ext cx="12191650" cy="5500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h41b54b14a2c4f821_0_179"/>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PILLAR 2 · UNIVERSAL LICENSURE (ISLA)</a:t>
            </a:r>
            <a:endParaRPr sz="1900"/>
          </a:p>
          <a:p>
            <a:pPr indent="0" lvl="0" marL="0" marR="0" rtl="0" algn="l">
              <a:lnSpc>
                <a:spcPct val="105000"/>
              </a:lnSpc>
              <a:spcBef>
                <a:spcPts val="0"/>
              </a:spcBef>
              <a:spcAft>
                <a:spcPts val="300"/>
              </a:spcAft>
              <a:buNone/>
            </a:pPr>
            <a:r>
              <a:rPr sz="2200" b="1">
                <a:solidFill>
                  <a:srgbClr val="002D5A"/>
                </a:solidFill>
                <a:latin typeface="Calibri"/>
              </a:rPr>
              <a:t>ISLA: Universal Licensure Exam Prep &amp; Testing Desk</a:t>
            </a:r>
            <a:endParaRPr sz="1900"/>
          </a:p>
          <a:p>
            <a:pPr indent="0" lvl="0" marL="0" marR="0" rtl="0" algn="l">
              <a:lnSpc>
                <a:spcPct val="115000"/>
              </a:lnSpc>
              <a:spcBef>
                <a:spcPts val="0"/>
              </a:spcBef>
              <a:spcAft>
                <a:spcPts val="0"/>
              </a:spcAft>
              <a:buNone/>
            </a:pPr>
            <a:r>
              <a:rPr sz="1150" b="0">
                <a:solidFill>
                  <a:srgbClr val="64748B"/>
                </a:solidFill>
                <a:latin typeface="Calibri"/>
              </a:rPr>
              <a:t>Dismantling Financial Paywalls &amp; Accelerating Professional Pass Rates Across All 7 Colleges ($0 Cost)</a:t>
            </a:r>
            <a:endParaRPr sz="1900"/>
          </a:p>
        </p:txBody>
      </p:sp>
      <p:sp>
        <p:nvSpPr>
          <p:cNvPr id="412" name="Google Shape;412;h41b54b14a2c4f821_0_179"/>
          <p:cNvSpPr/>
          <p:nvPr/>
        </p:nvSpPr>
        <p:spPr>
          <a:xfrm>
            <a:off x="731520" y="5504688"/>
            <a:ext cx="3429000" cy="1005900"/>
          </a:xfrm>
          <a:prstGeom prst="roundRect">
            <a:avLst>
              <a:gd fmla="val 16667" name="adj"/>
            </a:avLst>
          </a:prstGeom>
          <a:solidFill>
            <a:srgbClr val="FFFFFF"/>
          </a:solidFill>
          <a:ln cap="flat" cmpd="sng" w="19050">
            <a:solidFill>
              <a:srgbClr val="004684"/>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3" name="Google Shape;413;h41b54b14a2c4f821_0_179"/>
          <p:cNvSpPr txBox="1"/>
          <p:nvPr/>
        </p:nvSpPr>
        <p:spPr>
          <a:xfrm>
            <a:off x="896112" y="5614416"/>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Universal Testing Desk at $0</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Built natively into Aggie Gateway, replacing $400–$900 commercial subscriptions (Kaplan, PPI2Pass, UWorld).</a:t>
            </a:r>
            <a:endParaRPr/>
          </a:p>
        </p:txBody>
      </p:sp>
      <p:sp>
        <p:nvSpPr>
          <p:cNvPr id="414" name="Google Shape;414;h41b54b14a2c4f821_0_179"/>
          <p:cNvSpPr/>
          <p:nvPr/>
        </p:nvSpPr>
        <p:spPr>
          <a:xfrm>
            <a:off x="4379976" y="5504688"/>
            <a:ext cx="3429000" cy="1005900"/>
          </a:xfrm>
          <a:prstGeom prst="roundRect">
            <a:avLst>
              <a:gd fmla="val 16667" name="adj"/>
            </a:avLst>
          </a:prstGeom>
          <a:solidFill>
            <a:srgbClr val="FFFFFF"/>
          </a:solidFill>
          <a:ln cap="flat" cmpd="sng" w="19050">
            <a:solidFill>
              <a:srgbClr val="FDB515"/>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5" name="Google Shape;415;h41b54b14a2c4f821_0_179"/>
          <p:cNvSpPr txBox="1"/>
          <p:nvPr/>
        </p:nvSpPr>
        <p:spPr>
          <a:xfrm>
            <a:off x="4544568" y="5614416"/>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Adaptive Learning Engine</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Spaced repetition flashcards (SM-2), timed Prometric mock exam simulations, and instant answer rationales.</a:t>
            </a:r>
            <a:endParaRPr/>
          </a:p>
        </p:txBody>
      </p:sp>
      <p:sp>
        <p:nvSpPr>
          <p:cNvPr id="416" name="Google Shape;416;h41b54b14a2c4f821_0_179"/>
          <p:cNvSpPr/>
          <p:nvPr/>
        </p:nvSpPr>
        <p:spPr>
          <a:xfrm>
            <a:off x="8028431" y="5504688"/>
            <a:ext cx="3429000" cy="1005900"/>
          </a:xfrm>
          <a:prstGeom prst="roundRect">
            <a:avLst>
              <a:gd fmla="val 16667" name="adj"/>
            </a:avLst>
          </a:prstGeom>
          <a:solidFill>
            <a:srgbClr val="FFFFFF"/>
          </a:solidFill>
          <a:ln cap="flat" cmpd="sng" w="19050">
            <a:solidFill>
              <a:srgbClr val="004684"/>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7" name="Google Shape;417;h41b54b14a2c4f821_0_179"/>
          <p:cNvSpPr txBox="1"/>
          <p:nvPr/>
        </p:nvSpPr>
        <p:spPr>
          <a:xfrm>
            <a:off x="8193023" y="5614416"/>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Closing the Licensure Gap</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Directly combats national disparities in licensed minority professionals (&lt; 3% nationally) starting from freshman year.</a:t>
            </a:r>
            <a:endParaRPr/>
          </a:p>
        </p:txBody>
      </p:sp>
      <p:pic>
        <p:nvPicPr>
          <p:cNvPr id="418" name="Google Shape;418;h41b54b14a2c4f821_0_179"/>
          <p:cNvPicPr preferRelativeResize="0"/>
          <p:nvPr/>
        </p:nvPicPr>
        <p:blipFill rotWithShape="1">
          <a:blip r:embed="rId3">
            <a:alphaModFix/>
          </a:blip>
          <a:srcRect b="7949" l="0" r="0" t="11020"/>
          <a:stretch/>
        </p:blipFill>
        <p:spPr>
          <a:xfrm>
            <a:off x="0" y="1353312"/>
            <a:ext cx="12191674" cy="55046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h41b54b14a2c4f821_0_232"/>
          <p:cNvSpPr/>
          <p:nvPr/>
        </p:nvSpPr>
        <p:spPr>
          <a:xfrm>
            <a:off x="731520" y="5623560"/>
            <a:ext cx="3429000" cy="914400"/>
          </a:xfrm>
          <a:prstGeom prst="roundRect">
            <a:avLst>
              <a:gd fmla="val 16667" name="adj"/>
            </a:avLst>
          </a:prstGeom>
          <a:solidFill>
            <a:srgbClr val="FFFFFF"/>
          </a:solidFill>
          <a:ln cap="flat" cmpd="sng" w="22850">
            <a:solidFill>
              <a:srgbClr val="004684"/>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2" name="Google Shape;432;h41b54b14a2c4f821_0_232"/>
          <p:cNvSpPr txBox="1"/>
          <p:nvPr/>
        </p:nvSpPr>
        <p:spPr>
          <a:xfrm>
            <a:off x="896112" y="5733288"/>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Browser-Based CesiumJS Twin</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Interactive drone LiDAR terrain meshes, microclimate sensor streams, and 3D campus infrastructure.</a:t>
            </a:r>
            <a:endParaRPr/>
          </a:p>
        </p:txBody>
      </p:sp>
      <p:sp>
        <p:nvSpPr>
          <p:cNvPr id="433" name="Google Shape;433;h41b54b14a2c4f821_0_232"/>
          <p:cNvSpPr/>
          <p:nvPr/>
        </p:nvSpPr>
        <p:spPr>
          <a:xfrm>
            <a:off x="4379976" y="5623560"/>
            <a:ext cx="3429000" cy="914400"/>
          </a:xfrm>
          <a:prstGeom prst="roundRect">
            <a:avLst>
              <a:gd fmla="val 16667" name="adj"/>
            </a:avLst>
          </a:prstGeom>
          <a:solidFill>
            <a:srgbClr val="FFFFFF"/>
          </a:solidFill>
          <a:ln cap="flat" cmpd="sng" w="22850">
            <a:solidFill>
              <a:srgbClr val="FDB515"/>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4" name="Google Shape;434;h41b54b14a2c4f821_0_232"/>
          <p:cNvSpPr txBox="1"/>
          <p:nvPr/>
        </p:nvSpPr>
        <p:spPr>
          <a:xfrm>
            <a:off x="4544568" y="5733288"/>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Living Lab Field Verification</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RTK rover GPS surveys and drone flights verified directly against funded grant milestones and research plots.</a:t>
            </a:r>
            <a:endParaRPr/>
          </a:p>
        </p:txBody>
      </p:sp>
      <p:sp>
        <p:nvSpPr>
          <p:cNvPr id="435" name="Google Shape;435;h41b54b14a2c4f821_0_232"/>
          <p:cNvSpPr/>
          <p:nvPr/>
        </p:nvSpPr>
        <p:spPr>
          <a:xfrm>
            <a:off x="8028431" y="5623560"/>
            <a:ext cx="3429000" cy="914400"/>
          </a:xfrm>
          <a:prstGeom prst="roundRect">
            <a:avLst>
              <a:gd fmla="val 16667" name="adj"/>
            </a:avLst>
          </a:prstGeom>
          <a:solidFill>
            <a:srgbClr val="FFFFFF"/>
          </a:solidFill>
          <a:ln cap="flat" cmpd="sng" w="22850">
            <a:solidFill>
              <a:srgbClr val="004684"/>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6" name="Google Shape;436;h41b54b14a2c4f821_0_232"/>
          <p:cNvSpPr txBox="1"/>
          <p:nvPr/>
        </p:nvSpPr>
        <p:spPr>
          <a:xfrm>
            <a:off x="8193023" y="5733288"/>
            <a:ext cx="3099900" cy="452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002D5A"/>
                </a:solidFill>
                <a:latin typeface="Calibri"/>
                <a:ea typeface="Calibri"/>
                <a:cs typeface="Calibri"/>
                <a:sym typeface="Calibri"/>
              </a:rPr>
              <a:t>Native SITES v2 Calculator</a:t>
            </a:r>
            <a:endParaRPr/>
          </a:p>
          <a:p>
            <a:pPr indent="0" lvl="0" marL="0" marR="0" rtl="0" algn="l">
              <a:spcBef>
                <a:spcPts val="200"/>
              </a:spcBef>
              <a:spcAft>
                <a:spcPts val="0"/>
              </a:spcAft>
              <a:buNone/>
            </a:pPr>
            <a:r>
              <a:rPr b="0" i="0" lang="en-US" sz="860" u="none" cap="none" strike="noStrike">
                <a:solidFill>
                  <a:srgbClr val="334155"/>
                </a:solidFill>
                <a:latin typeface="Calibri"/>
                <a:ea typeface="Calibri"/>
                <a:cs typeface="Calibri"/>
                <a:sym typeface="Calibri"/>
              </a:rPr>
              <a:t>Automated 250-point sustainability scorecard preparing students for LEED AP and SITES AP credentials.</a:t>
            </a:r>
            <a:endParaRPr/>
          </a:p>
        </p:txBody>
      </p:sp>
      <p:pic>
        <p:nvPicPr>
          <p:cNvPr id="437" name="Google Shape;437;h41b54b14a2c4f821_0_232"/>
          <p:cNvPicPr preferRelativeResize="0"/>
          <p:nvPr/>
        </p:nvPicPr>
        <p:blipFill rotWithShape="1">
          <a:blip r:embed="rId3">
            <a:alphaModFix/>
          </a:blip>
          <a:srcRect b="6988" l="0" r="0" t="11279"/>
          <a:stretch/>
        </p:blipFill>
        <p:spPr>
          <a:xfrm>
            <a:off x="25" y="1353312"/>
            <a:ext cx="12191626" cy="5504689"/>
          </a:xfrm>
          <a:prstGeom prst="rect">
            <a:avLst/>
          </a:prstGeom>
          <a:noFill/>
          <a:ln>
            <a:noFill/>
          </a:ln>
        </p:spPr>
      </p:pic>
      <p:sp>
        <p:nvSpPr>
          <p:cNvPr id="438" name="Google Shape;438;h41b54b14a2c4f821_0_232"/>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PILLAR 3 · SPATIAL DIGITAL TWIN &amp; LIVING LAB (AVA)</a:t>
            </a:r>
            <a:endParaRPr sz="1450"/>
          </a:p>
          <a:p>
            <a:pPr indent="0" lvl="0" marL="0" marR="0" rtl="0" algn="l">
              <a:lnSpc>
                <a:spcPct val="105000"/>
              </a:lnSpc>
              <a:spcBef>
                <a:spcPts val="0"/>
              </a:spcBef>
              <a:spcAft>
                <a:spcPts val="300"/>
              </a:spcAft>
              <a:buNone/>
            </a:pPr>
            <a:r>
              <a:rPr sz="2200" b="1">
                <a:solidFill>
                  <a:srgbClr val="002D5A"/>
                </a:solidFill>
                <a:latin typeface="Calibri"/>
              </a:rPr>
              <a:t>AVA: 3D Spatial Digital Twin &amp; Living Lab</a:t>
            </a:r>
            <a:endParaRPr sz="2600"/>
          </a:p>
          <a:p>
            <a:pPr indent="0" lvl="0" marL="0" marR="0" rtl="0" algn="l">
              <a:lnSpc>
                <a:spcPct val="115000"/>
              </a:lnSpc>
              <a:spcBef>
                <a:spcPts val="0"/>
              </a:spcBef>
              <a:spcAft>
                <a:spcPts val="0"/>
              </a:spcAft>
              <a:buNone/>
            </a:pPr>
            <a:r>
              <a:rPr sz="1150" b="0">
                <a:solidFill>
                  <a:srgbClr val="64748B"/>
                </a:solidFill>
                <a:latin typeface="Calibri"/>
              </a:rPr>
              <a:t>Bridging Studio Classrooms to Active Research via CesiumJS, LiDAR &amp; SITES v2</a:t>
            </a:r>
            <a:endParaRPr sz="165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h41b54b14a2c4f821_0_218"/>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PILLAR 4 · R1 RESEARCH ACCELERATION (GRANTED)</a:t>
            </a:r>
            <a:endParaRPr sz="1800"/>
          </a:p>
          <a:p>
            <a:pPr indent="0" lvl="0" marL="0" marR="0" rtl="0" algn="l">
              <a:lnSpc>
                <a:spcPct val="105000"/>
              </a:lnSpc>
              <a:spcBef>
                <a:spcPts val="0"/>
              </a:spcBef>
              <a:spcAft>
                <a:spcPts val="300"/>
              </a:spcAft>
              <a:buNone/>
            </a:pPr>
            <a:r>
              <a:rPr sz="2200" b="1">
                <a:solidFill>
                  <a:srgbClr val="002D5A"/>
                </a:solidFill>
                <a:latin typeface="Calibri"/>
              </a:rPr>
              <a:t>GRANTED: Proactive Research &amp; Team Building</a:t>
            </a:r>
            <a:endParaRPr sz="1800"/>
          </a:p>
          <a:p>
            <a:pPr indent="0" lvl="0" marL="0" marR="0" rtl="0" algn="l">
              <a:lnSpc>
                <a:spcPct val="115000"/>
              </a:lnSpc>
              <a:spcBef>
                <a:spcPts val="0"/>
              </a:spcBef>
              <a:spcAft>
                <a:spcPts val="0"/>
              </a:spcAft>
              <a:buNone/>
            </a:pPr>
            <a:r>
              <a:rPr sz="1150" b="0">
                <a:solidFill>
                  <a:srgbClr val="64748B"/>
                </a:solidFill>
                <a:latin typeface="Calibri"/>
              </a:rPr>
              <a:t>Accelerating NC A&amp;T's R1 Mission: Automatic Cross-College Teams &amp; AI-Guided Grant Navigation</a:t>
            </a:r>
            <a:endParaRPr sz="1800"/>
          </a:p>
        </p:txBody>
      </p:sp>
      <p:pic>
        <p:nvPicPr>
          <p:cNvPr descr="ui_grant_clean.png" id="445" name="Google Shape;445;h41b54b14a2c4f821_0_218"/>
          <p:cNvPicPr preferRelativeResize="0"/>
          <p:nvPr/>
        </p:nvPicPr>
        <p:blipFill rotWithShape="1">
          <a:blip r:embed="rId3">
            <a:alphaModFix/>
          </a:blip>
          <a:srcRect b="2181" l="0" r="0" t="0"/>
          <a:stretch/>
        </p:blipFill>
        <p:spPr>
          <a:xfrm>
            <a:off x="-1375" y="1353312"/>
            <a:ext cx="12191702" cy="5504689"/>
          </a:xfrm>
          <a:prstGeom prst="rect">
            <a:avLst/>
          </a:prstGeom>
          <a:noFill/>
          <a:ln cap="flat" cmpd="sng" w="15225">
            <a:solidFill>
              <a:srgbClr val="E2E8F0"/>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15"/>
          <p:cNvSpPr txBox="1"/>
          <p:nvPr/>
        </p:nvSpPr>
        <p:spPr>
          <a:xfrm>
            <a:off x="731520" y="320040"/>
            <a:ext cx="10725912" cy="100584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200"/>
              </a:spcAft>
              <a:buNone/>
            </a:pPr>
            <a:r>
              <a:rPr sz="1000" b="1">
                <a:solidFill>
                  <a:srgbClr val="B45309"/>
                </a:solidFill>
                <a:latin typeface="Calibri"/>
              </a:rPr>
              <a:t>STRATEGIC SCALING</a:t>
            </a:r>
            <a:endParaRPr/>
          </a:p>
          <a:p>
            <a:pPr indent="0" lvl="0" marL="0" marR="0" rtl="0" algn="l">
              <a:lnSpc>
                <a:spcPct val="105000"/>
              </a:lnSpc>
              <a:spcBef>
                <a:spcPts val="0"/>
              </a:spcBef>
              <a:spcAft>
                <a:spcPts val="300"/>
              </a:spcAft>
              <a:buNone/>
            </a:pPr>
            <a:r>
              <a:rPr sz="2200" b="1">
                <a:solidFill>
                  <a:srgbClr val="002D5A"/>
                </a:solidFill>
                <a:latin typeface="Calibri"/>
              </a:rPr>
              <a:t>Roadmap: Phased Growth &amp; Multi-College Scaling</a:t>
            </a:r>
            <a:endParaRPr/>
          </a:p>
          <a:p>
            <a:pPr indent="0" lvl="0" marL="0" marR="0" rtl="0" algn="l">
              <a:lnSpc>
                <a:spcPct val="115000"/>
              </a:lnSpc>
              <a:spcBef>
                <a:spcPts val="0"/>
              </a:spcBef>
              <a:spcAft>
                <a:spcPts val="0"/>
              </a:spcAft>
              <a:buNone/>
            </a:pPr>
            <a:r>
              <a:rPr sz="1150" b="0">
                <a:solidFill>
                  <a:srgbClr val="64748B"/>
                </a:solidFill>
                <a:latin typeface="Calibri"/>
              </a:rPr>
              <a:t>A Disciplined Multi-Year Path for Institutional Sovereignty &amp; Capacity Building</a:t>
            </a:r>
            <a:endParaRPr/>
          </a:p>
        </p:txBody>
      </p:sp>
      <p:pic>
        <p:nvPicPr>
          <p:cNvPr descr="in lanndscape orientation" id="491" name="Google Shape;491;p15"/>
          <p:cNvPicPr preferRelativeResize="0"/>
          <p:nvPr/>
        </p:nvPicPr>
        <p:blipFill>
          <a:blip r:embed="rId3">
            <a:alphaModFix/>
          </a:blip>
          <a:stretch>
            <a:fillRect/>
          </a:stretch>
        </p:blipFill>
        <p:spPr>
          <a:xfrm>
            <a:off x="1191475" y="1344605"/>
            <a:ext cx="9500339" cy="5288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16"/>
          <p:cNvSpPr txBox="1"/>
          <p:nvPr/>
        </p:nvSpPr>
        <p:spPr>
          <a:xfrm>
            <a:off x="731520" y="320040"/>
            <a:ext cx="10725912" cy="100584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lnSpc>
                <a:spcPct val="100000"/>
              </a:lnSpc>
              <a:spcBef>
                <a:spcPts val="0"/>
              </a:spcBef>
              <a:spcAft>
                <a:spcPts val="200"/>
              </a:spcAft>
              <a:buNone/>
            </a:pPr>
            <a:r>
              <a:rPr sz="1000" b="1">
                <a:solidFill>
                  <a:srgbClr val="B45309"/>
                </a:solidFill>
                <a:latin typeface="Calibri"/>
              </a:rPr>
              <a:t>OPERATIONALIZING AGGIE GATEWAY</a:t>
            </a:r>
            <a:endParaRPr b="1" sz="1300">
              <a:solidFill>
                <a:srgbClr val="B45309"/>
              </a:solidFill>
              <a:latin typeface="Calibri"/>
              <a:ea typeface="Calibri"/>
              <a:cs typeface="Calibri"/>
              <a:sym typeface="Calibri"/>
            </a:endParaRPr>
          </a:p>
          <a:p>
            <a:pPr indent="0" lvl="0" marL="0" rtl="0" algn="l">
              <a:lnSpc>
                <a:spcPct val="105000"/>
              </a:lnSpc>
              <a:spcBef>
                <a:spcPts val="0"/>
              </a:spcBef>
              <a:spcAft>
                <a:spcPts val="300"/>
              </a:spcAft>
              <a:buNone/>
            </a:pPr>
            <a:r>
              <a:rPr sz="2200" b="1">
                <a:solidFill>
                  <a:srgbClr val="002D5A"/>
                </a:solidFill>
                <a:latin typeface="Calibri"/>
              </a:rPr>
              <a:t>Partnership with the Provost: Institutional Charter &amp; Resourcing</a:t>
            </a:r>
            <a:endParaRPr b="1" sz="2500">
              <a:solidFill>
                <a:srgbClr val="002D5A"/>
              </a:solidFill>
              <a:latin typeface="Calibri"/>
              <a:ea typeface="Calibri"/>
              <a:cs typeface="Calibri"/>
              <a:sym typeface="Calibri"/>
            </a:endParaRPr>
          </a:p>
          <a:p>
            <a:pPr indent="0" lvl="0" marL="0" rtl="0" algn="l">
              <a:lnSpc>
                <a:spcPct val="115000"/>
              </a:lnSpc>
              <a:spcBef>
                <a:spcPts val="0"/>
              </a:spcBef>
              <a:spcAft>
                <a:spcPts val="0"/>
              </a:spcAft>
              <a:buNone/>
            </a:pPr>
            <a:r>
              <a:rPr sz="1150" b="0">
                <a:solidFill>
                  <a:srgbClr val="64748B"/>
                </a:solidFill>
                <a:latin typeface="Calibri"/>
              </a:rPr>
              <a:t>Operationalizing Aggie Gateway via the SFRIC 1/3 · 1/3 · 1/3 Framework to Scale Campus-Wide</a:t>
            </a:r>
            <a:endParaRPr b="0" i="1" sz="1450">
              <a:solidFill>
                <a:srgbClr val="64748B"/>
              </a:solidFill>
              <a:latin typeface="Calibri"/>
              <a:ea typeface="Calibri"/>
              <a:cs typeface="Calibri"/>
              <a:sym typeface="Calibri"/>
            </a:endParaRPr>
          </a:p>
        </p:txBody>
      </p:sp>
      <p:sp>
        <p:nvSpPr>
          <p:cNvPr id="498" name="Google Shape;498;p16"/>
          <p:cNvSpPr/>
          <p:nvPr/>
        </p:nvSpPr>
        <p:spPr>
          <a:xfrm>
            <a:off x="731520" y="1600200"/>
            <a:ext cx="3429000" cy="4667400"/>
          </a:xfrm>
          <a:prstGeom prst="roundRect">
            <a:avLst>
              <a:gd fmla="val 4444" name="adj"/>
            </a:avLst>
          </a:prstGeom>
          <a:solidFill>
            <a:srgbClr val="FFFFFF"/>
          </a:solidFill>
          <a:ln cap="flat" cmpd="sng" w="19050">
            <a:solidFill>
              <a:srgbClr val="00468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9" name="Google Shape;499;p16"/>
          <p:cNvSpPr/>
          <p:nvPr/>
        </p:nvSpPr>
        <p:spPr>
          <a:xfrm>
            <a:off x="731520" y="1866900"/>
            <a:ext cx="3429000" cy="266700"/>
          </a:xfrm>
          <a:prstGeom prst="roundRect">
            <a:avLst>
              <a:gd fmla="val 16667" name="adj"/>
            </a:avLst>
          </a:prstGeom>
          <a:solidFill>
            <a:srgbClr val="004684"/>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FFFFFF"/>
                </a:solidFill>
                <a:latin typeface="Calibri"/>
                <a:ea typeface="Calibri"/>
                <a:cs typeface="Calibri"/>
                <a:sym typeface="Calibri"/>
              </a:rPr>
              <a:t>1/3 · PROGRAM (PEOPLE)</a:t>
            </a:r>
            <a:endParaRPr b="1" sz="1300">
              <a:solidFill>
                <a:srgbClr val="FFFFFF"/>
              </a:solidFill>
              <a:latin typeface="Calibri"/>
              <a:ea typeface="Calibri"/>
              <a:cs typeface="Calibri"/>
              <a:sym typeface="Calibri"/>
            </a:endParaRPr>
          </a:p>
        </p:txBody>
      </p:sp>
      <p:sp>
        <p:nvSpPr>
          <p:cNvPr id="500" name="Google Shape;500;p16"/>
          <p:cNvSpPr txBox="1"/>
          <p:nvPr/>
        </p:nvSpPr>
        <p:spPr>
          <a:xfrm>
            <a:off x="914400" y="2266950"/>
            <a:ext cx="3063300" cy="6387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ctr">
              <a:spcBef>
                <a:spcPts val="0"/>
              </a:spcBef>
              <a:spcAft>
                <a:spcPts val="0"/>
              </a:spcAft>
              <a:buNone/>
            </a:pPr>
            <a:r>
              <a:rPr b="1" lang="en-US" sz="2400">
                <a:solidFill>
                  <a:srgbClr val="002D5A"/>
                </a:solidFill>
                <a:latin typeface="Calibri"/>
                <a:ea typeface="Calibri"/>
                <a:cs typeface="Calibri"/>
                <a:sym typeface="Calibri"/>
              </a:rPr>
              <a:t>Platform Leadership</a:t>
            </a:r>
            <a:endParaRPr b="1" sz="2400">
              <a:solidFill>
                <a:srgbClr val="002D5A"/>
              </a:solidFill>
              <a:latin typeface="Calibri"/>
              <a:ea typeface="Calibri"/>
              <a:cs typeface="Calibri"/>
              <a:sym typeface="Calibri"/>
            </a:endParaRPr>
          </a:p>
          <a:p>
            <a:pPr indent="0" lvl="0" marL="0" rtl="0" algn="ctr">
              <a:spcBef>
                <a:spcPts val="300"/>
              </a:spcBef>
              <a:spcAft>
                <a:spcPts val="0"/>
              </a:spcAft>
              <a:buNone/>
            </a:pPr>
            <a:r>
              <a:rPr b="0" lang="en-US" sz="1500">
                <a:solidFill>
                  <a:srgbClr val="64748B"/>
                </a:solidFill>
                <a:latin typeface="Calibri"/>
                <a:ea typeface="Calibri"/>
                <a:cs typeface="Calibri"/>
                <a:sym typeface="Calibri"/>
              </a:rPr>
              <a:t>Faculty Workload &amp; Dev Apprentices</a:t>
            </a:r>
            <a:endParaRPr b="0" sz="1500">
              <a:solidFill>
                <a:srgbClr val="64748B"/>
              </a:solidFill>
              <a:latin typeface="Calibri"/>
              <a:ea typeface="Calibri"/>
              <a:cs typeface="Calibri"/>
              <a:sym typeface="Calibri"/>
            </a:endParaRPr>
          </a:p>
        </p:txBody>
      </p:sp>
      <p:sp>
        <p:nvSpPr>
          <p:cNvPr id="501" name="Google Shape;501;p16"/>
          <p:cNvSpPr/>
          <p:nvPr/>
        </p:nvSpPr>
        <p:spPr>
          <a:xfrm>
            <a:off x="914400" y="3105150"/>
            <a:ext cx="3048000" cy="9600"/>
          </a:xfrm>
          <a:prstGeom prst="rect">
            <a:avLst/>
          </a:prstGeom>
          <a:solidFill>
            <a:srgbClr val="E2E8F0"/>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2" name="Google Shape;502;p16"/>
          <p:cNvSpPr txBox="1"/>
          <p:nvPr/>
        </p:nvSpPr>
        <p:spPr>
          <a:xfrm>
            <a:off x="914400" y="3257550"/>
            <a:ext cx="3063300" cy="1878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600">
                <a:solidFill>
                  <a:srgbClr val="002D5A"/>
                </a:solidFill>
                <a:highlight>
                  <a:srgbClr val="F8FAFC"/>
                </a:highlight>
                <a:latin typeface="Calibri"/>
                <a:ea typeface="Calibri"/>
                <a:cs typeface="Calibri"/>
                <a:sym typeface="Calibri"/>
              </a:rPr>
              <a:t>Lead Platform Architect</a:t>
            </a:r>
            <a:endParaRPr b="1" sz="1600">
              <a:solidFill>
                <a:srgbClr val="002D5A"/>
              </a:solidFill>
              <a:highlight>
                <a:srgbClr val="F8FAFC"/>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8FAFC"/>
                </a:highlight>
                <a:latin typeface="Calibri"/>
                <a:ea typeface="Calibri"/>
                <a:cs typeface="Calibri"/>
                <a:sym typeface="Calibri"/>
              </a:rPr>
              <a:t>Dedicated position (Prof. Harrison) with course release &amp; summer research compensation.</a:t>
            </a:r>
            <a:endParaRPr b="0" sz="1500">
              <a:solidFill>
                <a:srgbClr val="334155"/>
              </a:solidFill>
              <a:highlight>
                <a:srgbClr val="F8FAFC"/>
              </a:highlight>
              <a:latin typeface="Calibri"/>
              <a:ea typeface="Calibri"/>
              <a:cs typeface="Calibri"/>
              <a:sym typeface="Calibri"/>
            </a:endParaRPr>
          </a:p>
          <a:p>
            <a:pPr indent="0" lvl="0" marL="0" rtl="0" algn="l">
              <a:spcBef>
                <a:spcPts val="900"/>
              </a:spcBef>
              <a:spcAft>
                <a:spcPts val="0"/>
              </a:spcAft>
              <a:buNone/>
            </a:pPr>
            <a:r>
              <a:rPr b="1" lang="en-US" sz="1600">
                <a:solidFill>
                  <a:srgbClr val="002D5A"/>
                </a:solidFill>
                <a:highlight>
                  <a:srgbClr val="F8FAFC"/>
                </a:highlight>
                <a:latin typeface="Calibri"/>
                <a:ea typeface="Calibri"/>
                <a:cs typeface="Calibri"/>
                <a:sym typeface="Calibri"/>
              </a:rPr>
              <a:t>Graduate Dev Apprentices</a:t>
            </a:r>
            <a:endParaRPr b="1" sz="1600">
              <a:solidFill>
                <a:srgbClr val="002D5A"/>
              </a:solidFill>
              <a:highlight>
                <a:srgbClr val="F8FAFC"/>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8FAFC"/>
                </a:highlight>
                <a:latin typeface="Calibri"/>
                <a:ea typeface="Calibri"/>
                <a:cs typeface="Calibri"/>
                <a:sym typeface="Calibri"/>
              </a:rPr>
              <a:t>8 graduate student developer contracts to build institutional technical talent.</a:t>
            </a:r>
            <a:endParaRPr b="0" sz="1500">
              <a:solidFill>
                <a:srgbClr val="334155"/>
              </a:solidFill>
              <a:highlight>
                <a:srgbClr val="F8FAFC"/>
              </a:highlight>
              <a:latin typeface="Calibri"/>
              <a:ea typeface="Calibri"/>
              <a:cs typeface="Calibri"/>
              <a:sym typeface="Calibri"/>
            </a:endParaRPr>
          </a:p>
        </p:txBody>
      </p:sp>
      <p:sp>
        <p:nvSpPr>
          <p:cNvPr id="503" name="Google Shape;503;p16"/>
          <p:cNvSpPr/>
          <p:nvPr/>
        </p:nvSpPr>
        <p:spPr>
          <a:xfrm>
            <a:off x="4379976" y="1600200"/>
            <a:ext cx="3429000" cy="4667400"/>
          </a:xfrm>
          <a:prstGeom prst="roundRect">
            <a:avLst>
              <a:gd fmla="val 4444" name="adj"/>
            </a:avLst>
          </a:prstGeom>
          <a:solidFill>
            <a:srgbClr val="FFFFFF"/>
          </a:solidFill>
          <a:ln cap="flat" cmpd="sng" w="19050">
            <a:solidFill>
              <a:srgbClr val="FDB515"/>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4" name="Google Shape;504;p16"/>
          <p:cNvSpPr/>
          <p:nvPr/>
        </p:nvSpPr>
        <p:spPr>
          <a:xfrm>
            <a:off x="4379976" y="1866900"/>
            <a:ext cx="3429000" cy="266700"/>
          </a:xfrm>
          <a:prstGeom prst="roundRect">
            <a:avLst>
              <a:gd fmla="val 16667" name="adj"/>
            </a:avLst>
          </a:prstGeom>
          <a:solidFill>
            <a:srgbClr val="FDB515"/>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002D5A"/>
                </a:solidFill>
                <a:latin typeface="Calibri"/>
                <a:ea typeface="Calibri"/>
                <a:cs typeface="Calibri"/>
                <a:sym typeface="Calibri"/>
              </a:rPr>
              <a:t>1/3 · TECHNOLOGY (TOOLS)</a:t>
            </a:r>
            <a:endParaRPr b="1" sz="1300">
              <a:solidFill>
                <a:srgbClr val="002D5A"/>
              </a:solidFill>
              <a:latin typeface="Calibri"/>
              <a:ea typeface="Calibri"/>
              <a:cs typeface="Calibri"/>
              <a:sym typeface="Calibri"/>
            </a:endParaRPr>
          </a:p>
        </p:txBody>
      </p:sp>
      <p:sp>
        <p:nvSpPr>
          <p:cNvPr id="505" name="Google Shape;505;p16"/>
          <p:cNvSpPr txBox="1"/>
          <p:nvPr/>
        </p:nvSpPr>
        <p:spPr>
          <a:xfrm>
            <a:off x="4562856" y="2266950"/>
            <a:ext cx="3063300" cy="6696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ctr">
              <a:spcBef>
                <a:spcPts val="0"/>
              </a:spcBef>
              <a:spcAft>
                <a:spcPts val="0"/>
              </a:spcAft>
              <a:buNone/>
            </a:pPr>
            <a:r>
              <a:rPr b="1" lang="en-US" sz="2600">
                <a:solidFill>
                  <a:srgbClr val="002D5A"/>
                </a:solidFill>
                <a:latin typeface="Calibri"/>
                <a:ea typeface="Calibri"/>
                <a:cs typeface="Calibri"/>
                <a:sym typeface="Calibri"/>
              </a:rPr>
              <a:t>$10k / Month</a:t>
            </a:r>
            <a:endParaRPr b="1" sz="2600">
              <a:solidFill>
                <a:srgbClr val="002D5A"/>
              </a:solidFill>
              <a:latin typeface="Calibri"/>
              <a:ea typeface="Calibri"/>
              <a:cs typeface="Calibri"/>
              <a:sym typeface="Calibri"/>
            </a:endParaRPr>
          </a:p>
          <a:p>
            <a:pPr indent="0" lvl="0" marL="0" rtl="0" algn="ctr">
              <a:spcBef>
                <a:spcPts val="300"/>
              </a:spcBef>
              <a:spcAft>
                <a:spcPts val="0"/>
              </a:spcAft>
              <a:buNone/>
            </a:pPr>
            <a:r>
              <a:rPr b="0" lang="en-US" sz="1500">
                <a:solidFill>
                  <a:srgbClr val="64748B"/>
                </a:solidFill>
                <a:latin typeface="Calibri"/>
                <a:ea typeface="Calibri"/>
                <a:cs typeface="Calibri"/>
                <a:sym typeface="Calibri"/>
              </a:rPr>
              <a:t>Dedicated Cloud &amp; AI Compute</a:t>
            </a:r>
            <a:endParaRPr b="0" sz="1500">
              <a:solidFill>
                <a:srgbClr val="64748B"/>
              </a:solidFill>
              <a:latin typeface="Calibri"/>
              <a:ea typeface="Calibri"/>
              <a:cs typeface="Calibri"/>
              <a:sym typeface="Calibri"/>
            </a:endParaRPr>
          </a:p>
        </p:txBody>
      </p:sp>
      <p:sp>
        <p:nvSpPr>
          <p:cNvPr id="506" name="Google Shape;506;p16"/>
          <p:cNvSpPr/>
          <p:nvPr/>
        </p:nvSpPr>
        <p:spPr>
          <a:xfrm>
            <a:off x="4562856" y="3105150"/>
            <a:ext cx="3048000" cy="9600"/>
          </a:xfrm>
          <a:prstGeom prst="rect">
            <a:avLst/>
          </a:prstGeom>
          <a:solidFill>
            <a:srgbClr val="E2E8F0"/>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7" name="Google Shape;507;p16"/>
          <p:cNvSpPr txBox="1"/>
          <p:nvPr/>
        </p:nvSpPr>
        <p:spPr>
          <a:xfrm>
            <a:off x="4562856" y="3257550"/>
            <a:ext cx="3063300" cy="21087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600">
                <a:solidFill>
                  <a:srgbClr val="002D5A"/>
                </a:solidFill>
                <a:highlight>
                  <a:srgbClr val="FFFBEB"/>
                </a:highlight>
                <a:latin typeface="Calibri"/>
                <a:ea typeface="Calibri"/>
                <a:cs typeface="Calibri"/>
                <a:sym typeface="Calibri"/>
              </a:rPr>
              <a:t>Enterprise Cloud Hosting</a:t>
            </a:r>
            <a:endParaRPr b="1" sz="1600">
              <a:solidFill>
                <a:srgbClr val="002D5A"/>
              </a:solidFill>
              <a:highlight>
                <a:srgbClr val="FFFBEB"/>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FFBEB"/>
                </a:highlight>
                <a:latin typeface="Calibri"/>
                <a:ea typeface="Calibri"/>
                <a:cs typeface="Calibri"/>
                <a:sym typeface="Calibri"/>
              </a:rPr>
              <a:t>Dedicated uptime, Gemini neural TTS/vision compute, and continuous maintenance.</a:t>
            </a:r>
            <a:endParaRPr b="0" sz="1500">
              <a:solidFill>
                <a:srgbClr val="334155"/>
              </a:solidFill>
              <a:highlight>
                <a:srgbClr val="FFFBEB"/>
              </a:highlight>
              <a:latin typeface="Calibri"/>
              <a:ea typeface="Calibri"/>
              <a:cs typeface="Calibri"/>
              <a:sym typeface="Calibri"/>
            </a:endParaRPr>
          </a:p>
          <a:p>
            <a:pPr indent="0" lvl="0" marL="0" rtl="0" algn="l">
              <a:spcBef>
                <a:spcPts val="900"/>
              </a:spcBef>
              <a:spcAft>
                <a:spcPts val="0"/>
              </a:spcAft>
              <a:buNone/>
            </a:pPr>
            <a:r>
              <a:rPr b="1" lang="en-US" sz="1600">
                <a:solidFill>
                  <a:srgbClr val="002D5A"/>
                </a:solidFill>
                <a:highlight>
                  <a:srgbClr val="FFFBEB"/>
                </a:highlight>
                <a:latin typeface="Calibri"/>
                <a:ea typeface="Calibri"/>
                <a:cs typeface="Calibri"/>
                <a:sym typeface="Calibri"/>
              </a:rPr>
              <a:t>FERPA &amp; Data Security</a:t>
            </a:r>
            <a:endParaRPr b="1" sz="1600">
              <a:solidFill>
                <a:srgbClr val="002D5A"/>
              </a:solidFill>
              <a:highlight>
                <a:srgbClr val="FFFBEB"/>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FFBEB"/>
                </a:highlight>
                <a:latin typeface="Calibri"/>
                <a:ea typeface="Calibri"/>
                <a:cs typeface="Calibri"/>
                <a:sym typeface="Calibri"/>
              </a:rPr>
              <a:t>100% university-governed data sovereignty with zero commercial vendor debt.</a:t>
            </a:r>
            <a:endParaRPr b="0" sz="1500">
              <a:solidFill>
                <a:srgbClr val="334155"/>
              </a:solidFill>
              <a:highlight>
                <a:srgbClr val="FFFBEB"/>
              </a:highlight>
              <a:latin typeface="Calibri"/>
              <a:ea typeface="Calibri"/>
              <a:cs typeface="Calibri"/>
              <a:sym typeface="Calibri"/>
            </a:endParaRPr>
          </a:p>
        </p:txBody>
      </p:sp>
      <p:sp>
        <p:nvSpPr>
          <p:cNvPr id="508" name="Google Shape;508;p16"/>
          <p:cNvSpPr/>
          <p:nvPr/>
        </p:nvSpPr>
        <p:spPr>
          <a:xfrm>
            <a:off x="8028432" y="1600200"/>
            <a:ext cx="3429000" cy="4667400"/>
          </a:xfrm>
          <a:prstGeom prst="roundRect">
            <a:avLst>
              <a:gd fmla="val 4444" name="adj"/>
            </a:avLst>
          </a:prstGeom>
          <a:solidFill>
            <a:srgbClr val="FFFFFF"/>
          </a:solidFill>
          <a:ln cap="flat" cmpd="sng" w="19050">
            <a:solidFill>
              <a:srgbClr val="004684"/>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9" name="Google Shape;509;p16"/>
          <p:cNvSpPr/>
          <p:nvPr/>
        </p:nvSpPr>
        <p:spPr>
          <a:xfrm>
            <a:off x="8028432" y="1866900"/>
            <a:ext cx="3429000" cy="266700"/>
          </a:xfrm>
          <a:prstGeom prst="roundRect">
            <a:avLst>
              <a:gd fmla="val 16667" name="adj"/>
            </a:avLst>
          </a:prstGeom>
          <a:solidFill>
            <a:srgbClr val="004684"/>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FFFFFF"/>
                </a:solidFill>
                <a:latin typeface="Calibri"/>
                <a:ea typeface="Calibri"/>
                <a:cs typeface="Calibri"/>
                <a:sym typeface="Calibri"/>
              </a:rPr>
              <a:t>1/3 · PREDEVELOPMENT (PROJECTS)</a:t>
            </a:r>
            <a:endParaRPr b="1" sz="1300">
              <a:solidFill>
                <a:srgbClr val="FFFFFF"/>
              </a:solidFill>
              <a:latin typeface="Calibri"/>
              <a:ea typeface="Calibri"/>
              <a:cs typeface="Calibri"/>
              <a:sym typeface="Calibri"/>
            </a:endParaRPr>
          </a:p>
        </p:txBody>
      </p:sp>
      <p:sp>
        <p:nvSpPr>
          <p:cNvPr id="510" name="Google Shape;510;p16"/>
          <p:cNvSpPr txBox="1"/>
          <p:nvPr/>
        </p:nvSpPr>
        <p:spPr>
          <a:xfrm>
            <a:off x="8211312" y="2266950"/>
            <a:ext cx="3063300" cy="638700"/>
          </a:xfrm>
          <a:prstGeom prst="rect">
            <a:avLst/>
          </a:prstGeom>
          <a:solidFill>
            <a:srgbClr val="000000">
              <a:alpha val="0"/>
            </a:srgbClr>
          </a:solidFill>
          <a:ln>
            <a:noFill/>
          </a:ln>
        </p:spPr>
        <p:txBody>
          <a:bodyPr anchorCtr="0" anchor="ctr" bIns="0" lIns="0" spcFirstLastPara="1" rIns="0" wrap="square" tIns="0">
            <a:spAutoFit/>
          </a:bodyPr>
          <a:lstStyle/>
          <a:p>
            <a:pPr indent="0" lvl="0" marL="0" rtl="0" algn="ctr">
              <a:spcBef>
                <a:spcPts val="0"/>
              </a:spcBef>
              <a:spcAft>
                <a:spcPts val="0"/>
              </a:spcAft>
              <a:buNone/>
            </a:pPr>
            <a:r>
              <a:rPr b="1" lang="en-US" sz="2400">
                <a:solidFill>
                  <a:srgbClr val="002D5A"/>
                </a:solidFill>
                <a:latin typeface="Calibri"/>
                <a:ea typeface="Calibri"/>
                <a:cs typeface="Calibri"/>
                <a:sym typeface="Calibri"/>
              </a:rPr>
              <a:t>Research Match</a:t>
            </a:r>
            <a:endParaRPr b="1" sz="2400">
              <a:solidFill>
                <a:srgbClr val="002D5A"/>
              </a:solidFill>
              <a:latin typeface="Calibri"/>
              <a:ea typeface="Calibri"/>
              <a:cs typeface="Calibri"/>
              <a:sym typeface="Calibri"/>
            </a:endParaRPr>
          </a:p>
          <a:p>
            <a:pPr indent="0" lvl="0" marL="0" rtl="0" algn="ctr">
              <a:spcBef>
                <a:spcPts val="300"/>
              </a:spcBef>
              <a:spcAft>
                <a:spcPts val="0"/>
              </a:spcAft>
              <a:buNone/>
            </a:pPr>
            <a:r>
              <a:rPr b="0" lang="en-US" sz="1500">
                <a:solidFill>
                  <a:srgbClr val="64748B"/>
                </a:solidFill>
                <a:latin typeface="Calibri"/>
                <a:ea typeface="Calibri"/>
                <a:cs typeface="Calibri"/>
                <a:sym typeface="Calibri"/>
              </a:rPr>
              <a:t>Campus Testbeds &amp; Living Labs</a:t>
            </a:r>
            <a:endParaRPr b="0" sz="1500">
              <a:solidFill>
                <a:srgbClr val="64748B"/>
              </a:solidFill>
              <a:latin typeface="Calibri"/>
              <a:ea typeface="Calibri"/>
              <a:cs typeface="Calibri"/>
              <a:sym typeface="Calibri"/>
            </a:endParaRPr>
          </a:p>
        </p:txBody>
      </p:sp>
      <p:sp>
        <p:nvSpPr>
          <p:cNvPr id="511" name="Google Shape;511;p16"/>
          <p:cNvSpPr/>
          <p:nvPr/>
        </p:nvSpPr>
        <p:spPr>
          <a:xfrm>
            <a:off x="8211312" y="3105150"/>
            <a:ext cx="3048000" cy="9600"/>
          </a:xfrm>
          <a:prstGeom prst="rect">
            <a:avLst/>
          </a:prstGeom>
          <a:solidFill>
            <a:srgbClr val="E2E8F0"/>
          </a:solidFill>
          <a:ln>
            <a:noFill/>
          </a:ln>
          <a:effectLst>
            <a:outerShdw blurRad="40000" rotWithShape="0" dir="5400000" dist="23000">
              <a:srgbClr val="000000">
                <a:alpha val="34902"/>
              </a:srgbClr>
            </a:outerShdw>
          </a:effectLst>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12" name="Google Shape;512;p16"/>
          <p:cNvSpPr txBox="1"/>
          <p:nvPr/>
        </p:nvSpPr>
        <p:spPr>
          <a:xfrm>
            <a:off x="8211312" y="3257550"/>
            <a:ext cx="3063300" cy="21087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600">
                <a:solidFill>
                  <a:srgbClr val="002D5A"/>
                </a:solidFill>
                <a:highlight>
                  <a:srgbClr val="F8FAFC"/>
                </a:highlight>
                <a:latin typeface="Calibri"/>
                <a:ea typeface="Calibri"/>
                <a:cs typeface="Calibri"/>
                <a:sym typeface="Calibri"/>
              </a:rPr>
              <a:t>Sponsored Research Integration</a:t>
            </a:r>
            <a:endParaRPr b="1" sz="1600">
              <a:solidFill>
                <a:srgbClr val="002D5A"/>
              </a:solidFill>
              <a:highlight>
                <a:srgbClr val="F8FAFC"/>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8FAFC"/>
                </a:highlight>
                <a:latin typeface="Calibri"/>
                <a:ea typeface="Calibri"/>
                <a:cs typeface="Calibri"/>
                <a:sym typeface="Calibri"/>
              </a:rPr>
              <a:t>Capitalized by pairing Title III retention aid with USDA-NIFA &amp; NSF grant matches.</a:t>
            </a:r>
            <a:endParaRPr b="0" sz="1500">
              <a:solidFill>
                <a:srgbClr val="334155"/>
              </a:solidFill>
              <a:highlight>
                <a:srgbClr val="F8FAFC"/>
              </a:highlight>
              <a:latin typeface="Calibri"/>
              <a:ea typeface="Calibri"/>
              <a:cs typeface="Calibri"/>
              <a:sym typeface="Calibri"/>
            </a:endParaRPr>
          </a:p>
          <a:p>
            <a:pPr indent="0" lvl="0" marL="0" rtl="0" algn="l">
              <a:spcBef>
                <a:spcPts val="900"/>
              </a:spcBef>
              <a:spcAft>
                <a:spcPts val="0"/>
              </a:spcAft>
              <a:buNone/>
            </a:pPr>
            <a:r>
              <a:rPr b="1" lang="en-US" sz="1600">
                <a:solidFill>
                  <a:srgbClr val="002D5A"/>
                </a:solidFill>
                <a:highlight>
                  <a:srgbClr val="F8FAFC"/>
                </a:highlight>
                <a:latin typeface="Calibri"/>
                <a:ea typeface="Calibri"/>
                <a:cs typeface="Calibri"/>
                <a:sym typeface="Calibri"/>
              </a:rPr>
              <a:t>Community &amp; Campus Impact</a:t>
            </a:r>
            <a:endParaRPr b="1" sz="1600">
              <a:solidFill>
                <a:srgbClr val="002D5A"/>
              </a:solidFill>
              <a:highlight>
                <a:srgbClr val="F8FAFC"/>
              </a:highlight>
              <a:latin typeface="Calibri"/>
              <a:ea typeface="Calibri"/>
              <a:cs typeface="Calibri"/>
              <a:sym typeface="Calibri"/>
            </a:endParaRPr>
          </a:p>
          <a:p>
            <a:pPr indent="0" lvl="0" marL="0" rtl="0" algn="l">
              <a:spcBef>
                <a:spcPts val="450"/>
              </a:spcBef>
              <a:spcAft>
                <a:spcPts val="0"/>
              </a:spcAft>
              <a:buNone/>
            </a:pPr>
            <a:r>
              <a:rPr b="0" lang="en-US" sz="1500">
                <a:solidFill>
                  <a:srgbClr val="334155"/>
                </a:solidFill>
                <a:highlight>
                  <a:srgbClr val="F8FAFC"/>
                </a:highlight>
                <a:latin typeface="Calibri"/>
                <a:ea typeface="Calibri"/>
                <a:cs typeface="Calibri"/>
                <a:sym typeface="Calibri"/>
              </a:rPr>
              <a:t>Channels student living lab project deliverables directly into funded research.</a:t>
            </a:r>
            <a:endParaRPr b="0" sz="1500">
              <a:solidFill>
                <a:srgbClr val="334155"/>
              </a:solidFill>
              <a:highlight>
                <a:srgbClr val="F8FAFC"/>
              </a:highlight>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7" name="Shape 517"/>
        <p:cNvGrpSpPr/>
        <p:nvPr/>
      </p:nvGrpSpPr>
      <p:grpSpPr>
        <a:xfrm>
          <a:off x="0" y="0"/>
          <a:ext cx="0" cy="0"/>
          <a:chOff x="0" y="0"/>
          <a:chExt cx="0" cy="0"/>
        </a:xfrm>
      </p:grpSpPr>
      <p:sp>
        <p:nvSpPr>
          <p:cNvPr id="518" name="Google Shape;518;h41b54b14a2c4f821_0_1744"/>
          <p:cNvSpPr txBox="1"/>
          <p:nvPr/>
        </p:nvSpPr>
        <p:spPr>
          <a:xfrm>
            <a:off x="634983" y="2032000"/>
            <a:ext cx="10921800" cy="1968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7200">
                <a:solidFill>
                  <a:srgbClr val="FFFFFF"/>
                </a:solidFill>
                <a:latin typeface="Poppins"/>
                <a:ea typeface="Poppins"/>
                <a:cs typeface="Poppins"/>
                <a:sym typeface="Poppins"/>
              </a:rPr>
              <a:t>Let’s Build the Future</a:t>
            </a:r>
            <a:endParaRPr b="1" sz="7200">
              <a:solidFill>
                <a:srgbClr val="FFFFFF"/>
              </a:solidFill>
              <a:latin typeface="Poppins"/>
              <a:ea typeface="Poppins"/>
              <a:cs typeface="Poppins"/>
              <a:sym typeface="Poppins"/>
            </a:endParaRPr>
          </a:p>
        </p:txBody>
      </p:sp>
      <p:sp>
        <p:nvSpPr>
          <p:cNvPr id="519" name="Google Shape;519;h41b54b14a2c4f821_0_1744"/>
          <p:cNvSpPr txBox="1"/>
          <p:nvPr/>
        </p:nvSpPr>
        <p:spPr>
          <a:xfrm>
            <a:off x="634983" y="4000500"/>
            <a:ext cx="10921800" cy="507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W. Chris Harrison | wcharris@ncat.edu  |  Charlie Hopper | crhopper@ncat.edu</a:t>
            </a:r>
            <a:endParaRPr b="1" sz="2100">
              <a:solidFill>
                <a:srgbClr val="FDB927"/>
              </a:solidFill>
              <a:latin typeface="Lato"/>
              <a:ea typeface="Lato"/>
              <a:cs typeface="Lato"/>
              <a:sym typeface="Lato"/>
            </a:endParaRPr>
          </a:p>
        </p:txBody>
      </p:sp>
      <p:sp>
        <p:nvSpPr>
          <p:cNvPr id="520" name="Google Shape;520;h41b54b14a2c4f821_0_1744"/>
          <p:cNvSpPr txBox="1"/>
          <p:nvPr/>
        </p:nvSpPr>
        <p:spPr>
          <a:xfrm>
            <a:off x="634983" y="4826000"/>
            <a:ext cx="109218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Aggie Gateway Live Platform: thinkaggiegateway.app</a:t>
            </a:r>
            <a:endParaRPr i="1" sz="2400">
              <a:solidFill>
                <a:schemeClr val="lt1"/>
              </a:solidFill>
              <a:latin typeface="Lato"/>
              <a:ea typeface="Lato"/>
              <a:cs typeface="Lato"/>
              <a:sym typeface="Lato"/>
            </a:endParaRPr>
          </a:p>
        </p:txBody>
      </p:sp>
      <p:pic>
        <p:nvPicPr>
          <p:cNvPr id="521" name="Google Shape;521;h41b54b14a2c4f821_0_1744"/>
          <p:cNvPicPr preferRelativeResize="0"/>
          <p:nvPr/>
        </p:nvPicPr>
        <p:blipFill rotWithShape="1">
          <a:blip r:embed="rId4">
            <a:alphaModFix/>
          </a:blip>
          <a:srcRect b="0" l="0" r="49970" t="72289"/>
          <a:stretch/>
        </p:blipFill>
        <p:spPr>
          <a:xfrm>
            <a:off x="4871170" y="507433"/>
            <a:ext cx="2449334" cy="152446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Blue">
      <a:dk1>
        <a:srgbClr val="000000"/>
      </a:dk1>
      <a:lt1>
        <a:srgbClr val="FFFFFF"/>
      </a:lt1>
      <a:dk2>
        <a:srgbClr val="44546A"/>
      </a:dk2>
      <a:lt2>
        <a:srgbClr val="E7E6E6"/>
      </a:lt2>
      <a:accent1>
        <a:srgbClr val="004684"/>
      </a:accent1>
      <a:accent2>
        <a:srgbClr val="FDB931"/>
      </a:accent2>
      <a:accent3>
        <a:srgbClr val="666666"/>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